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5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Default Extension="wav" ContentType="audio/wav"/>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autoAdjust="0"/>
    <p:restoredTop sz="94713" autoAdjust="0"/>
  </p:normalViewPr>
  <p:slideViewPr>
    <p:cSldViewPr snapToGrid="0">
      <p:cViewPr varScale="1">
        <p:scale>
          <a:sx n="147" d="100"/>
          <a:sy n="147" d="100"/>
        </p:scale>
        <p:origin x="-594" y="-9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fc46eb0c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fc46eb0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fc46eb0c0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fc46eb0c0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6fc46eb0c0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6fc46eb0c0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fc46eb0c0_0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fc46eb0c0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fc46eb0c0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fc46eb0c0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fc46eb0c0_0_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fc46eb0c0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a gif showing training process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c46eb0c0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fc46eb0c0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fc46eb0c0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6fc46eb0c0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6fc46eb0c0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6fc46eb0c0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fc46eb0c0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fc46eb0c0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6fc46eb0c0_0_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6fc46eb0c0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6fc46eb0c0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6fc46eb0c0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6fc46eb0c0_0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6fc46eb0c0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6fc46eb0c0_0_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6fc46eb0c0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fc46eb0c0_0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fc46eb0c0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6fc46eb0c0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6fc46eb0c0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fc46eb0c0_0_4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fc46eb0c0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6fc46eb0c0_0_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6fc46eb0c0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fc46eb0c0_0_4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6fc46eb0c0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WM-GAN is robust to pixel level distortions and HD-VAE-GAN can not be deciphered even if attacker gets access to the original cover image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fc46eb0c0_0_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6fc46eb0c0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fc46eb0c0_0_4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fc46eb0c0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6fc46eb0c0_0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6fc46eb0c0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c46eb0c0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c46eb0c0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6fc46eb0c0_0_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6fc46eb0c0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fc46eb0c0_0_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6fc46eb0c0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fc46eb0c0_0_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6fc46eb0c0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6fc46eb0c0_0_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6fc46eb0c0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6fc46eb0c0_0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6fc46eb0c0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6fc46eb0c0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6fc46eb0c0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6fc46eb0c0_0_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6fc46eb0c0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6fc46eb0c0_0_6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6fc46eb0c0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6fc46eb0c0_0_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6fc46eb0c0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fc46eb0c0_0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fc46eb0c0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fc46eb0c0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fc46eb0c0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6fc46eb0c0_0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6fc46eb0c0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fc46eb0c0_0_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fc46eb0c0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6fc46eb0c0_0_6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6fc46eb0c0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6fc46eb0c0_0_6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6fc46eb0c0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fc46eb0c0_0_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fc46eb0c0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fc46eb0c0_0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fc46eb0c0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6fc46eb0c0_0_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6fc46eb0c0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6fc46eb0c0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6fc46eb0c0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6fc46eb0c0_0_6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6fc46eb0c0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fc46eb0c0_0_6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fc46eb0c0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fc46eb0c0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fc46eb0c0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6fc46eb0c0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6fc46eb0c0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fc46eb0c0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fc46eb0c0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6fc46eb0c0_0_7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6fc46eb0c0_0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fc46eb0c0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fc46eb0c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6fc46eb0c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6fc46eb0c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1.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3.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6.png"/><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audio" Target="../media/audio3.wav"/><Relationship Id="rId7" Type="http://schemas.openxmlformats.org/officeDocument/2006/relationships/image" Target="../media/image59.png"/><Relationship Id="rId2" Type="http://schemas.openxmlformats.org/officeDocument/2006/relationships/audio" Target="../media/audio2.wav"/><Relationship Id="rId1" Type="http://schemas.openxmlformats.org/officeDocument/2006/relationships/audio" Target="../media/audio1.wav"/><Relationship Id="rId6" Type="http://schemas.openxmlformats.org/officeDocument/2006/relationships/image" Target="../media/image58.png"/><Relationship Id="rId5" Type="http://schemas.openxmlformats.org/officeDocument/2006/relationships/notesSlide" Target="../notesSlides/notesSlide35.xml"/><Relationship Id="rId4" Type="http://schemas.openxmlformats.org/officeDocument/2006/relationships/slideLayout" Target="../slideLayouts/slideLayout3.xml"/><Relationship Id="rId9"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3.png"/><Relationship Id="rId7"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31.png"/><Relationship Id="rId9"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7.png"/><Relationship Id="rId7"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69.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file:///F:\Rohit\IIST_Pres\Prediction14.avi" TargetMode="External"/><Relationship Id="rId1" Type="http://schemas.openxmlformats.org/officeDocument/2006/relationships/video" Target="file:///F:\Rohit\IIST_Pres\Prediction1.avi" TargetMode="Externa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mailto:rohit_g@nrsc.gov.in"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2634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Information Hiding using Deep Generative Models</a:t>
            </a:r>
            <a:endParaRPr dirty="0"/>
          </a:p>
        </p:txBody>
      </p:sp>
      <p:sp>
        <p:nvSpPr>
          <p:cNvPr id="55" name="Google Shape;55;p13"/>
          <p:cNvSpPr txBox="1">
            <a:spLocks noGrp="1"/>
          </p:cNvSpPr>
          <p:nvPr>
            <p:ph type="subTitle" idx="1"/>
          </p:nvPr>
        </p:nvSpPr>
        <p:spPr>
          <a:xfrm>
            <a:off x="311700" y="2393900"/>
            <a:ext cx="8520600" cy="179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0000"/>
                </a:solidFill>
              </a:rPr>
              <a:t>Rohit Gandikota</a:t>
            </a:r>
            <a:endParaRPr dirty="0">
              <a:solidFill>
                <a:srgbClr val="000000"/>
              </a:solidFill>
            </a:endParaRPr>
          </a:p>
          <a:p>
            <a:pPr marL="0" lvl="0" indent="0" algn="ctr" rtl="0">
              <a:spcBef>
                <a:spcPts val="0"/>
              </a:spcBef>
              <a:spcAft>
                <a:spcPts val="0"/>
              </a:spcAft>
              <a:buClr>
                <a:schemeClr val="dk1"/>
              </a:buClr>
              <a:buSzPts val="1100"/>
              <a:buFont typeface="Arial"/>
              <a:buNone/>
            </a:pPr>
            <a:r>
              <a:rPr lang="en" sz="1800" dirty="0"/>
              <a:t>IIST batch 2015</a:t>
            </a:r>
            <a:endParaRPr dirty="0">
              <a:solidFill>
                <a:srgbClr val="000000"/>
              </a:solidFill>
            </a:endParaRPr>
          </a:p>
          <a:p>
            <a:pPr marL="0" lvl="0" indent="0" algn="ctr" rtl="0">
              <a:spcBef>
                <a:spcPts val="0"/>
              </a:spcBef>
              <a:spcAft>
                <a:spcPts val="0"/>
              </a:spcAft>
              <a:buNone/>
            </a:pPr>
            <a:r>
              <a:rPr lang="en" sz="1800" dirty="0"/>
              <a:t>Scientist -SC, NRSC</a:t>
            </a:r>
            <a:endParaRPr sz="1800" dirty="0"/>
          </a:p>
          <a:p>
            <a:pPr marL="0" lvl="0" indent="0" algn="ctr" rtl="0">
              <a:spcBef>
                <a:spcPts val="0"/>
              </a:spcBef>
              <a:spcAft>
                <a:spcPts val="0"/>
              </a:spcAft>
              <a:buNone/>
            </a:pPr>
            <a:r>
              <a:rPr lang="en" sz="1800" dirty="0">
                <a:solidFill>
                  <a:srgbClr val="000000"/>
                </a:solidFill>
              </a:rPr>
              <a:t>Under Guidance of Dr. Deepak Mishra</a:t>
            </a:r>
            <a:endParaRPr sz="1800" dirty="0">
              <a:solidFill>
                <a:srgbClr val="000000"/>
              </a:solidFill>
            </a:endParaRPr>
          </a:p>
          <a:p>
            <a:pPr marL="0" lvl="0" indent="0" algn="ctr" rtl="0">
              <a:spcBef>
                <a:spcPts val="0"/>
              </a:spcBef>
              <a:spcAft>
                <a:spcPts val="0"/>
              </a:spcAft>
              <a:buNone/>
            </a:pPr>
            <a:r>
              <a:rPr lang="en" dirty="0">
                <a:solidFill>
                  <a:srgbClr val="000000"/>
                </a:solidFill>
              </a:rPr>
              <a:t>(CVVR Lab, IIST)</a:t>
            </a:r>
            <a:endParaRPr dirty="0">
              <a:solidFill>
                <a:srgbClr val="000000"/>
              </a:solidFill>
            </a:endParaRPr>
          </a:p>
          <a:p>
            <a:pPr marL="0" lvl="0" indent="0" algn="l" rtl="0">
              <a:spcBef>
                <a:spcPts val="0"/>
              </a:spcBef>
              <a:spcAft>
                <a:spcPts val="0"/>
              </a:spcAft>
              <a:buNone/>
            </a:pPr>
            <a:endParaRPr dirty="0"/>
          </a:p>
        </p:txBody>
      </p:sp>
      <p:pic>
        <p:nvPicPr>
          <p:cNvPr id="56" name="Google Shape;56;p13"/>
          <p:cNvPicPr preferRelativeResize="0"/>
          <p:nvPr/>
        </p:nvPicPr>
        <p:blipFill>
          <a:blip r:embed="rId3">
            <a:alphaModFix/>
          </a:blip>
          <a:stretch>
            <a:fillRect/>
          </a:stretch>
        </p:blipFill>
        <p:spPr>
          <a:xfrm>
            <a:off x="212450" y="4544600"/>
            <a:ext cx="598900" cy="598900"/>
          </a:xfrm>
          <a:prstGeom prst="rect">
            <a:avLst/>
          </a:prstGeom>
          <a:noFill/>
          <a:ln>
            <a:noFill/>
          </a:ln>
        </p:spPr>
      </p:pic>
      <p:sp>
        <p:nvSpPr>
          <p:cNvPr id="57" name="Google Shape;57;p13"/>
          <p:cNvSpPr txBox="1"/>
          <p:nvPr/>
        </p:nvSpPr>
        <p:spPr>
          <a:xfrm>
            <a:off x="772725" y="4686400"/>
            <a:ext cx="30450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666666"/>
                </a:solidFill>
              </a:rPr>
              <a:t>Indian Institute of Space science and Technology</a:t>
            </a:r>
            <a:endParaRPr sz="1000">
              <a:solidFill>
                <a:srgbClr val="666666"/>
              </a:solidFill>
            </a:endParaRPr>
          </a:p>
        </p:txBody>
      </p:sp>
      <p:pic>
        <p:nvPicPr>
          <p:cNvPr id="58" name="Google Shape;58;p13"/>
          <p:cNvPicPr preferRelativeResize="0"/>
          <p:nvPr/>
        </p:nvPicPr>
        <p:blipFill>
          <a:blip r:embed="rId4">
            <a:alphaModFix/>
          </a:blip>
          <a:stretch>
            <a:fillRect/>
          </a:stretch>
        </p:blipFill>
        <p:spPr>
          <a:xfrm>
            <a:off x="5384050" y="4395622"/>
            <a:ext cx="3759950" cy="747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11700" y="79100"/>
            <a:ext cx="416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Traditional Data hiding</a:t>
            </a:r>
            <a:endParaRPr/>
          </a:p>
        </p:txBody>
      </p:sp>
      <p:pic>
        <p:nvPicPr>
          <p:cNvPr id="118" name="Google Shape;118;p22"/>
          <p:cNvPicPr preferRelativeResize="0"/>
          <p:nvPr/>
        </p:nvPicPr>
        <p:blipFill>
          <a:blip r:embed="rId3">
            <a:alphaModFix/>
          </a:blip>
          <a:stretch>
            <a:fillRect/>
          </a:stretch>
        </p:blipFill>
        <p:spPr>
          <a:xfrm>
            <a:off x="1272723" y="795900"/>
            <a:ext cx="6598554" cy="4186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79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hiding using Deep Learning</a:t>
            </a:r>
            <a:endParaRPr/>
          </a:p>
        </p:txBody>
      </p:sp>
      <p:pic>
        <p:nvPicPr>
          <p:cNvPr id="124" name="Google Shape;124;p23"/>
          <p:cNvPicPr preferRelativeResize="0"/>
          <p:nvPr/>
        </p:nvPicPr>
        <p:blipFill>
          <a:blip r:embed="rId3">
            <a:alphaModFix/>
          </a:blip>
          <a:stretch>
            <a:fillRect/>
          </a:stretch>
        </p:blipFill>
        <p:spPr>
          <a:xfrm>
            <a:off x="1200788" y="1082838"/>
            <a:ext cx="6742425" cy="2977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311700" y="15560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Hiding Image in Image</a:t>
            </a:r>
            <a:endParaRPr/>
          </a:p>
        </p:txBody>
      </p:sp>
      <p:pic>
        <p:nvPicPr>
          <p:cNvPr id="130" name="Google Shape;130;p24"/>
          <p:cNvPicPr preferRelativeResize="0"/>
          <p:nvPr/>
        </p:nvPicPr>
        <p:blipFill>
          <a:blip r:embed="rId3">
            <a:alphaModFix/>
          </a:blip>
          <a:stretch>
            <a:fillRect/>
          </a:stretch>
        </p:blipFill>
        <p:spPr>
          <a:xfrm>
            <a:off x="152400" y="1149800"/>
            <a:ext cx="8750134" cy="3841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Watermarking</a:t>
            </a:r>
            <a:endParaRPr/>
          </a:p>
        </p:txBody>
      </p:sp>
      <p:sp>
        <p:nvSpPr>
          <p:cNvPr id="136" name="Google Shape;136;p25"/>
          <p:cNvSpPr txBox="1">
            <a:spLocks noGrp="1"/>
          </p:cNvSpPr>
          <p:nvPr>
            <p:ph type="body" idx="1"/>
          </p:nvPr>
        </p:nvSpPr>
        <p:spPr>
          <a:xfrm>
            <a:off x="311700" y="1152475"/>
            <a:ext cx="8520600" cy="3624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Watermarking is typically used to identify ownership or copyright the data in the content creation industry.</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Usually requirement for a single watermark by a user. Therefore no need for a generic embedding.</a:t>
            </a: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Since used majorly by content creation industry, invisibility of the watermark is as important as robustness towards attacks to remove the watermark.</a:t>
            </a:r>
            <a:endParaRPr/>
          </a:p>
        </p:txBody>
      </p:sp>
      <p:pic>
        <p:nvPicPr>
          <p:cNvPr id="137" name="Google Shape;137;p25"/>
          <p:cNvPicPr preferRelativeResize="0"/>
          <p:nvPr/>
        </p:nvPicPr>
        <p:blipFill>
          <a:blip r:embed="rId3">
            <a:alphaModFix/>
          </a:blip>
          <a:stretch>
            <a:fillRect/>
          </a:stretch>
        </p:blipFill>
        <p:spPr>
          <a:xfrm>
            <a:off x="4791600" y="116438"/>
            <a:ext cx="1601674" cy="1064175"/>
          </a:xfrm>
          <a:prstGeom prst="rect">
            <a:avLst/>
          </a:prstGeom>
          <a:noFill/>
          <a:ln>
            <a:noFill/>
          </a:ln>
        </p:spPr>
      </p:pic>
      <p:pic>
        <p:nvPicPr>
          <p:cNvPr id="138" name="Google Shape;138;p25"/>
          <p:cNvPicPr preferRelativeResize="0"/>
          <p:nvPr/>
        </p:nvPicPr>
        <p:blipFill>
          <a:blip r:embed="rId4">
            <a:alphaModFix/>
          </a:blip>
          <a:stretch>
            <a:fillRect/>
          </a:stretch>
        </p:blipFill>
        <p:spPr>
          <a:xfrm>
            <a:off x="7269563" y="89100"/>
            <a:ext cx="1678313" cy="1118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70050" y="37675"/>
            <a:ext cx="327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Proposed Method</a:t>
            </a:r>
            <a:endParaRPr/>
          </a:p>
        </p:txBody>
      </p:sp>
      <p:sp>
        <p:nvSpPr>
          <p:cNvPr id="144" name="Google Shape;144;p26"/>
          <p:cNvSpPr txBox="1">
            <a:spLocks noGrp="1"/>
          </p:cNvSpPr>
          <p:nvPr>
            <p:ph type="title"/>
          </p:nvPr>
        </p:nvSpPr>
        <p:spPr>
          <a:xfrm>
            <a:off x="234950" y="4851000"/>
            <a:ext cx="89091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0000"/>
                </a:solidFill>
              </a:rPr>
              <a:t>Rohit G, Deepak Mishra, WM-GAN: Watermarking using Adversarial Network, Under peer review in pattern recognition letters</a:t>
            </a:r>
            <a:endParaRPr sz="1200">
              <a:solidFill>
                <a:srgbClr val="FF0000"/>
              </a:solidFill>
            </a:endParaRPr>
          </a:p>
        </p:txBody>
      </p:sp>
      <p:pic>
        <p:nvPicPr>
          <p:cNvPr id="145" name="Google Shape;145;p26"/>
          <p:cNvPicPr preferRelativeResize="0"/>
          <p:nvPr/>
        </p:nvPicPr>
        <p:blipFill>
          <a:blip r:embed="rId3">
            <a:alphaModFix/>
          </a:blip>
          <a:stretch>
            <a:fillRect/>
          </a:stretch>
        </p:blipFill>
        <p:spPr>
          <a:xfrm>
            <a:off x="152425" y="764975"/>
            <a:ext cx="5163310" cy="3820975"/>
          </a:xfrm>
          <a:prstGeom prst="rect">
            <a:avLst/>
          </a:prstGeom>
          <a:noFill/>
          <a:ln>
            <a:noFill/>
          </a:ln>
        </p:spPr>
      </p:pic>
      <p:sp>
        <p:nvSpPr>
          <p:cNvPr id="146" name="Google Shape;146;p26"/>
          <p:cNvSpPr txBox="1"/>
          <p:nvPr/>
        </p:nvSpPr>
        <p:spPr>
          <a:xfrm>
            <a:off x="5461300" y="807650"/>
            <a:ext cx="3576300" cy="3928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Implicit 2 stage training of WM-GAN</a:t>
            </a:r>
            <a:endParaRPr/>
          </a:p>
          <a:p>
            <a:pPr marL="457200" lvl="0" indent="0" algn="l" rtl="0">
              <a:spcBef>
                <a:spcPts val="0"/>
              </a:spcBef>
              <a:spcAft>
                <a:spcPts val="0"/>
              </a:spcAft>
              <a:buNone/>
            </a:pPr>
            <a:endParaRPr/>
          </a:p>
          <a:p>
            <a:pPr marL="914400" lvl="0" indent="-317500" algn="l" rtl="0">
              <a:spcBef>
                <a:spcPts val="0"/>
              </a:spcBef>
              <a:spcAft>
                <a:spcPts val="0"/>
              </a:spcAft>
              <a:buSzPts val="1400"/>
              <a:buAutoNum type="arabicPeriod"/>
            </a:pPr>
            <a:r>
              <a:rPr lang="en"/>
              <a:t>Train the generator </a:t>
            </a:r>
            <a:r>
              <a:rPr lang="en" b="1"/>
              <a:t>G, </a:t>
            </a:r>
            <a:r>
              <a:rPr lang="en"/>
              <a:t>to output image similar to input.</a:t>
            </a:r>
            <a:endParaRPr/>
          </a:p>
          <a:p>
            <a:pPr marL="1371600" lvl="0" indent="0" algn="l" rtl="0">
              <a:spcBef>
                <a:spcPts val="0"/>
              </a:spcBef>
              <a:spcAft>
                <a:spcPts val="0"/>
              </a:spcAft>
              <a:buNone/>
            </a:pPr>
            <a:endParaRPr/>
          </a:p>
          <a:p>
            <a:pPr marL="914400" lvl="0" indent="-317500" algn="l" rtl="0">
              <a:spcBef>
                <a:spcPts val="0"/>
              </a:spcBef>
              <a:spcAft>
                <a:spcPts val="0"/>
              </a:spcAft>
              <a:buSzPts val="1400"/>
              <a:buAutoNum type="arabicPeriod"/>
            </a:pPr>
            <a:r>
              <a:rPr lang="en"/>
              <a:t>Train the encoder of generator </a:t>
            </a:r>
            <a:r>
              <a:rPr lang="en" b="1"/>
              <a:t>E, </a:t>
            </a:r>
            <a:r>
              <a:rPr lang="en"/>
              <a:t>to output the watermark given the output of </a:t>
            </a:r>
            <a:r>
              <a:rPr lang="en" b="1"/>
              <a:t>G.</a:t>
            </a:r>
            <a:endParaRPr b="1"/>
          </a:p>
          <a:p>
            <a:pPr marL="457200" lvl="0" indent="0" algn="l" rtl="0">
              <a:spcBef>
                <a:spcPts val="0"/>
              </a:spcBef>
              <a:spcAft>
                <a:spcPts val="0"/>
              </a:spcAft>
              <a:buNone/>
            </a:pPr>
            <a:endParaRPr b="1"/>
          </a:p>
          <a:p>
            <a:pPr marL="0" lvl="0" indent="0" algn="l" rtl="0">
              <a:spcBef>
                <a:spcPts val="0"/>
              </a:spcBef>
              <a:spcAft>
                <a:spcPts val="0"/>
              </a:spcAft>
              <a:buNone/>
            </a:pPr>
            <a:endParaRPr b="1"/>
          </a:p>
          <a:p>
            <a:pPr marL="457200" lvl="0" indent="-317500" algn="l" rtl="0">
              <a:spcBef>
                <a:spcPts val="0"/>
              </a:spcBef>
              <a:spcAft>
                <a:spcPts val="0"/>
              </a:spcAft>
              <a:buSzPts val="1400"/>
              <a:buChar char="●"/>
            </a:pPr>
            <a:r>
              <a:rPr lang="en"/>
              <a:t>A cover image passed through </a:t>
            </a:r>
            <a:r>
              <a:rPr lang="en" b="1"/>
              <a:t>G </a:t>
            </a:r>
            <a:r>
              <a:rPr lang="en"/>
              <a:t>is “embedded” since, the encoder of the </a:t>
            </a:r>
            <a:r>
              <a:rPr lang="en" b="1"/>
              <a:t>G </a:t>
            </a:r>
            <a:r>
              <a:rPr lang="en"/>
              <a:t>has information about the watermark.</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The output of </a:t>
            </a:r>
            <a:r>
              <a:rPr lang="en" b="1"/>
              <a:t>E </a:t>
            </a:r>
            <a:r>
              <a:rPr lang="en"/>
              <a:t>is the embedded message as the input of stage 2 is output of stage 1 that is “encoded”.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body" idx="1"/>
          </p:nvPr>
        </p:nvSpPr>
        <p:spPr>
          <a:xfrm>
            <a:off x="311700" y="684025"/>
            <a:ext cx="8520600" cy="4280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First stage is to train the generator </a:t>
            </a:r>
            <a:r>
              <a:rPr lang="en" b="1"/>
              <a:t>G, </a:t>
            </a:r>
            <a:r>
              <a:rPr lang="en"/>
              <a:t>to output an image </a:t>
            </a:r>
            <a:r>
              <a:rPr lang="en" b="1" i="1"/>
              <a:t>WMI</a:t>
            </a:r>
            <a:r>
              <a:rPr lang="en"/>
              <a:t> similar to the input cover image </a:t>
            </a:r>
            <a:r>
              <a:rPr lang="en" b="1" i="1"/>
              <a:t>CI. </a:t>
            </a:r>
            <a:r>
              <a:rPr lang="en"/>
              <a:t>This </a:t>
            </a:r>
            <a:r>
              <a:rPr lang="en">
                <a:solidFill>
                  <a:srgbClr val="990000"/>
                </a:solidFill>
              </a:rPr>
              <a:t>embedding</a:t>
            </a:r>
            <a:r>
              <a:rPr lang="en"/>
              <a:t> was done using adversarial loss, reconstruction pixel loss and feature loss.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457200" lvl="0" indent="0" algn="l" rtl="0">
              <a:spcBef>
                <a:spcPts val="1600"/>
              </a:spcBef>
              <a:spcAft>
                <a:spcPts val="1600"/>
              </a:spcAft>
              <a:buNone/>
            </a:pPr>
            <a:endParaRPr/>
          </a:p>
        </p:txBody>
      </p:sp>
      <p:sp>
        <p:nvSpPr>
          <p:cNvPr id="152" name="Google Shape;152;p27"/>
          <p:cNvSpPr/>
          <p:nvPr/>
        </p:nvSpPr>
        <p:spPr>
          <a:xfrm>
            <a:off x="2513275" y="3783275"/>
            <a:ext cx="3969900" cy="8217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7"/>
          <p:cNvSpPr txBox="1">
            <a:spLocks noGrp="1"/>
          </p:cNvSpPr>
          <p:nvPr>
            <p:ph type="title"/>
          </p:nvPr>
        </p:nvSpPr>
        <p:spPr>
          <a:xfrm>
            <a:off x="228850" y="65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of WM-GAN: </a:t>
            </a:r>
            <a:r>
              <a:rPr lang="en">
                <a:solidFill>
                  <a:srgbClr val="FF0000"/>
                </a:solidFill>
              </a:rPr>
              <a:t>Stage 1</a:t>
            </a:r>
            <a:endParaRPr>
              <a:solidFill>
                <a:srgbClr val="FF0000"/>
              </a:solidFill>
            </a:endParaRPr>
          </a:p>
        </p:txBody>
      </p:sp>
      <p:pic>
        <p:nvPicPr>
          <p:cNvPr id="154" name="Google Shape;154;p27"/>
          <p:cNvPicPr preferRelativeResize="0"/>
          <p:nvPr/>
        </p:nvPicPr>
        <p:blipFill>
          <a:blip r:embed="rId3">
            <a:alphaModFix/>
          </a:blip>
          <a:stretch>
            <a:fillRect/>
          </a:stretch>
        </p:blipFill>
        <p:spPr>
          <a:xfrm>
            <a:off x="2802873" y="1626625"/>
            <a:ext cx="3372550" cy="484500"/>
          </a:xfrm>
          <a:prstGeom prst="rect">
            <a:avLst/>
          </a:prstGeom>
          <a:noFill/>
          <a:ln>
            <a:noFill/>
          </a:ln>
        </p:spPr>
      </p:pic>
      <p:pic>
        <p:nvPicPr>
          <p:cNvPr id="155" name="Google Shape;155;p27"/>
          <p:cNvPicPr preferRelativeResize="0"/>
          <p:nvPr/>
        </p:nvPicPr>
        <p:blipFill>
          <a:blip r:embed="rId4">
            <a:alphaModFix/>
          </a:blip>
          <a:stretch>
            <a:fillRect/>
          </a:stretch>
        </p:blipFill>
        <p:spPr>
          <a:xfrm>
            <a:off x="2771400" y="2128850"/>
            <a:ext cx="3601200" cy="658025"/>
          </a:xfrm>
          <a:prstGeom prst="rect">
            <a:avLst/>
          </a:prstGeom>
          <a:noFill/>
          <a:ln>
            <a:noFill/>
          </a:ln>
        </p:spPr>
      </p:pic>
      <p:pic>
        <p:nvPicPr>
          <p:cNvPr id="156" name="Google Shape;156;p27"/>
          <p:cNvPicPr preferRelativeResize="0"/>
          <p:nvPr/>
        </p:nvPicPr>
        <p:blipFill>
          <a:blip r:embed="rId5">
            <a:alphaModFix/>
          </a:blip>
          <a:stretch>
            <a:fillRect/>
          </a:stretch>
        </p:blipFill>
        <p:spPr>
          <a:xfrm>
            <a:off x="2771394" y="2804588"/>
            <a:ext cx="3601200" cy="601056"/>
          </a:xfrm>
          <a:prstGeom prst="rect">
            <a:avLst/>
          </a:prstGeom>
          <a:noFill/>
          <a:ln>
            <a:noFill/>
          </a:ln>
        </p:spPr>
      </p:pic>
      <p:sp>
        <p:nvSpPr>
          <p:cNvPr id="157" name="Google Shape;157;p27"/>
          <p:cNvSpPr txBox="1"/>
          <p:nvPr/>
        </p:nvSpPr>
        <p:spPr>
          <a:xfrm>
            <a:off x="5996025" y="1626625"/>
            <a:ext cx="1794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pic>
        <p:nvPicPr>
          <p:cNvPr id="158" name="Google Shape;158;p27"/>
          <p:cNvPicPr preferRelativeResize="0"/>
          <p:nvPr/>
        </p:nvPicPr>
        <p:blipFill>
          <a:blip r:embed="rId6">
            <a:alphaModFix/>
          </a:blip>
          <a:stretch>
            <a:fillRect/>
          </a:stretch>
        </p:blipFill>
        <p:spPr>
          <a:xfrm>
            <a:off x="5481475" y="2677941"/>
            <a:ext cx="3601200" cy="215359"/>
          </a:xfrm>
          <a:prstGeom prst="rect">
            <a:avLst/>
          </a:prstGeom>
          <a:noFill/>
          <a:ln>
            <a:noFill/>
          </a:ln>
          <a:effectLst>
            <a:outerShdw blurRad="57150" dist="19050" dir="5400000" algn="bl" rotWithShape="0">
              <a:srgbClr val="000000">
                <a:alpha val="50000"/>
              </a:srgbClr>
            </a:outerShdw>
          </a:effectLst>
        </p:spPr>
      </p:pic>
      <p:pic>
        <p:nvPicPr>
          <p:cNvPr id="159" name="Google Shape;159;p27"/>
          <p:cNvPicPr preferRelativeResize="0"/>
          <p:nvPr/>
        </p:nvPicPr>
        <p:blipFill>
          <a:blip r:embed="rId7">
            <a:alphaModFix/>
          </a:blip>
          <a:stretch>
            <a:fillRect/>
          </a:stretch>
        </p:blipFill>
        <p:spPr>
          <a:xfrm>
            <a:off x="2618150" y="3825521"/>
            <a:ext cx="3742000" cy="279725"/>
          </a:xfrm>
          <a:prstGeom prst="rect">
            <a:avLst/>
          </a:prstGeom>
          <a:noFill/>
          <a:ln>
            <a:noFill/>
          </a:ln>
        </p:spPr>
      </p:pic>
      <p:pic>
        <p:nvPicPr>
          <p:cNvPr id="160" name="Google Shape;160;p27"/>
          <p:cNvPicPr preferRelativeResize="0"/>
          <p:nvPr/>
        </p:nvPicPr>
        <p:blipFill>
          <a:blip r:embed="rId8">
            <a:alphaModFix/>
          </a:blip>
          <a:stretch>
            <a:fillRect/>
          </a:stretch>
        </p:blipFill>
        <p:spPr>
          <a:xfrm>
            <a:off x="3149408" y="4195300"/>
            <a:ext cx="2845188" cy="365900"/>
          </a:xfrm>
          <a:prstGeom prst="rect">
            <a:avLst/>
          </a:prstGeom>
          <a:noFill/>
          <a:ln>
            <a:noFill/>
          </a:ln>
        </p:spPr>
      </p:pic>
      <p:pic>
        <p:nvPicPr>
          <p:cNvPr id="161" name="Google Shape;161;p27"/>
          <p:cNvPicPr preferRelativeResize="0"/>
          <p:nvPr/>
        </p:nvPicPr>
        <p:blipFill>
          <a:blip r:embed="rId9">
            <a:alphaModFix/>
          </a:blip>
          <a:stretch>
            <a:fillRect/>
          </a:stretch>
        </p:blipFill>
        <p:spPr>
          <a:xfrm>
            <a:off x="2771400" y="4253070"/>
            <a:ext cx="395925" cy="250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8"/>
          <p:cNvSpPr txBox="1">
            <a:spLocks noGrp="1"/>
          </p:cNvSpPr>
          <p:nvPr>
            <p:ph type="body" idx="1"/>
          </p:nvPr>
        </p:nvSpPr>
        <p:spPr>
          <a:xfrm>
            <a:off x="311700" y="684025"/>
            <a:ext cx="8520600" cy="4280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Second stage is to </a:t>
            </a:r>
            <a:r>
              <a:rPr lang="en">
                <a:solidFill>
                  <a:srgbClr val="990000"/>
                </a:solidFill>
              </a:rPr>
              <a:t>extract</a:t>
            </a:r>
            <a:r>
              <a:rPr lang="en"/>
              <a:t> the watermark </a:t>
            </a:r>
            <a:r>
              <a:rPr lang="en" b="1" i="1"/>
              <a:t>WM</a:t>
            </a:r>
            <a:r>
              <a:rPr lang="en"/>
              <a:t> with the encoder </a:t>
            </a:r>
            <a:r>
              <a:rPr lang="en" b="1"/>
              <a:t>E </a:t>
            </a:r>
            <a:r>
              <a:rPr lang="en"/>
              <a:t>of the generator</a:t>
            </a:r>
            <a:r>
              <a:rPr lang="en" b="1"/>
              <a:t> G </a:t>
            </a:r>
            <a:r>
              <a:rPr lang="en"/>
              <a:t>from the watermarked  image </a:t>
            </a:r>
            <a:r>
              <a:rPr lang="en" b="1" i="1"/>
              <a:t>WMI</a:t>
            </a:r>
            <a:r>
              <a:rPr lang="en"/>
              <a:t>.</a:t>
            </a:r>
            <a:endParaRPr/>
          </a:p>
          <a:p>
            <a:pPr marL="457200" lvl="0" indent="0" algn="l" rtl="0">
              <a:spcBef>
                <a:spcPts val="1600"/>
              </a:spcBef>
              <a:spcAft>
                <a:spcPts val="1600"/>
              </a:spcAft>
              <a:buNone/>
            </a:pPr>
            <a:endParaRPr/>
          </a:p>
        </p:txBody>
      </p:sp>
      <p:sp>
        <p:nvSpPr>
          <p:cNvPr id="167" name="Google Shape;167;p28"/>
          <p:cNvSpPr/>
          <p:nvPr/>
        </p:nvSpPr>
        <p:spPr>
          <a:xfrm>
            <a:off x="2638950" y="3230950"/>
            <a:ext cx="3866100" cy="8355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8"/>
          <p:cNvSpPr txBox="1">
            <a:spLocks noGrp="1"/>
          </p:cNvSpPr>
          <p:nvPr>
            <p:ph type="title"/>
          </p:nvPr>
        </p:nvSpPr>
        <p:spPr>
          <a:xfrm>
            <a:off x="228850" y="65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of WM-GAN: </a:t>
            </a:r>
            <a:r>
              <a:rPr lang="en">
                <a:solidFill>
                  <a:srgbClr val="FF0000"/>
                </a:solidFill>
              </a:rPr>
              <a:t>Stage 2</a:t>
            </a:r>
            <a:endParaRPr>
              <a:solidFill>
                <a:srgbClr val="FF0000"/>
              </a:solidFill>
            </a:endParaRPr>
          </a:p>
        </p:txBody>
      </p:sp>
      <p:pic>
        <p:nvPicPr>
          <p:cNvPr id="169" name="Google Shape;169;p28"/>
          <p:cNvPicPr preferRelativeResize="0"/>
          <p:nvPr/>
        </p:nvPicPr>
        <p:blipFill>
          <a:blip r:embed="rId3">
            <a:alphaModFix/>
          </a:blip>
          <a:stretch>
            <a:fillRect/>
          </a:stretch>
        </p:blipFill>
        <p:spPr>
          <a:xfrm>
            <a:off x="2529824" y="1770087"/>
            <a:ext cx="3835800" cy="532325"/>
          </a:xfrm>
          <a:prstGeom prst="rect">
            <a:avLst/>
          </a:prstGeom>
          <a:noFill/>
          <a:ln>
            <a:noFill/>
          </a:ln>
        </p:spPr>
      </p:pic>
      <p:pic>
        <p:nvPicPr>
          <p:cNvPr id="170" name="Google Shape;170;p28"/>
          <p:cNvPicPr preferRelativeResize="0"/>
          <p:nvPr/>
        </p:nvPicPr>
        <p:blipFill>
          <a:blip r:embed="rId4">
            <a:alphaModFix/>
          </a:blip>
          <a:stretch>
            <a:fillRect/>
          </a:stretch>
        </p:blipFill>
        <p:spPr>
          <a:xfrm>
            <a:off x="5967152" y="2302412"/>
            <a:ext cx="2491748" cy="258825"/>
          </a:xfrm>
          <a:prstGeom prst="rect">
            <a:avLst/>
          </a:prstGeom>
          <a:noFill/>
          <a:ln>
            <a:noFill/>
          </a:ln>
          <a:effectLst>
            <a:outerShdw blurRad="57150" dist="19050" dir="5400000" algn="bl" rotWithShape="0">
              <a:srgbClr val="000000">
                <a:alpha val="50000"/>
              </a:srgbClr>
            </a:outerShdw>
          </a:effectLst>
        </p:spPr>
      </p:pic>
      <p:pic>
        <p:nvPicPr>
          <p:cNvPr id="171" name="Google Shape;171;p28"/>
          <p:cNvPicPr preferRelativeResize="0"/>
          <p:nvPr/>
        </p:nvPicPr>
        <p:blipFill>
          <a:blip r:embed="rId5">
            <a:alphaModFix/>
          </a:blip>
          <a:stretch>
            <a:fillRect/>
          </a:stretch>
        </p:blipFill>
        <p:spPr>
          <a:xfrm>
            <a:off x="2738413" y="3348300"/>
            <a:ext cx="3697583" cy="258825"/>
          </a:xfrm>
          <a:prstGeom prst="rect">
            <a:avLst/>
          </a:prstGeom>
          <a:noFill/>
          <a:ln>
            <a:noFill/>
          </a:ln>
        </p:spPr>
      </p:pic>
      <p:pic>
        <p:nvPicPr>
          <p:cNvPr id="172" name="Google Shape;172;p28"/>
          <p:cNvPicPr preferRelativeResize="0"/>
          <p:nvPr/>
        </p:nvPicPr>
        <p:blipFill>
          <a:blip r:embed="rId6">
            <a:alphaModFix/>
          </a:blip>
          <a:stretch>
            <a:fillRect/>
          </a:stretch>
        </p:blipFill>
        <p:spPr>
          <a:xfrm>
            <a:off x="4173057" y="3693325"/>
            <a:ext cx="993975" cy="315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txBox="1">
            <a:spLocks noGrp="1"/>
          </p:cNvSpPr>
          <p:nvPr>
            <p:ph type="title"/>
          </p:nvPr>
        </p:nvSpPr>
        <p:spPr>
          <a:xfrm>
            <a:off x="2150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Contributions to the watermarking society</a:t>
            </a:r>
            <a:endParaRPr/>
          </a:p>
        </p:txBody>
      </p:sp>
      <p:sp>
        <p:nvSpPr>
          <p:cNvPr id="178" name="Google Shape;178;p29"/>
          <p:cNvSpPr txBox="1">
            <a:spLocks noGrp="1"/>
          </p:cNvSpPr>
          <p:nvPr>
            <p:ph type="body" idx="1"/>
          </p:nvPr>
        </p:nvSpPr>
        <p:spPr>
          <a:xfrm>
            <a:off x="311700" y="815525"/>
            <a:ext cx="8520600" cy="3753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To our knowledge, WM-GAN is the first end-to-end trainable model of Generative Adversarial Network solely dedicated for watermarking purpose.</a:t>
            </a:r>
            <a:endParaRPr/>
          </a:p>
          <a:p>
            <a:pPr marL="914400" lvl="0" indent="0" algn="l" rtl="0">
              <a:spcBef>
                <a:spcPts val="1600"/>
              </a:spcBef>
              <a:spcAft>
                <a:spcPts val="0"/>
              </a:spcAft>
              <a:buNone/>
            </a:pPr>
            <a:endParaRPr/>
          </a:p>
          <a:p>
            <a:pPr marL="457200" lvl="0" indent="-342900" algn="l" rtl="0">
              <a:spcBef>
                <a:spcPts val="1600"/>
              </a:spcBef>
              <a:spcAft>
                <a:spcPts val="0"/>
              </a:spcAft>
              <a:buSzPts val="1800"/>
              <a:buChar char="●"/>
            </a:pPr>
            <a:r>
              <a:rPr lang="en"/>
              <a:t>Proposing an extractor as a sub-model of the embedder and adding the adversarial loss in the extractor’s training.</a:t>
            </a:r>
            <a:endParaRPr/>
          </a:p>
          <a:p>
            <a:pPr marL="914400" lvl="0" indent="0" algn="l" rtl="0">
              <a:spcBef>
                <a:spcPts val="1600"/>
              </a:spcBef>
              <a:spcAft>
                <a:spcPts val="0"/>
              </a:spcAft>
              <a:buNone/>
            </a:pPr>
            <a:endParaRPr/>
          </a:p>
          <a:p>
            <a:pPr marL="457200" lvl="0" indent="-342900" algn="l" rtl="0">
              <a:spcBef>
                <a:spcPts val="1600"/>
              </a:spcBef>
              <a:spcAft>
                <a:spcPts val="0"/>
              </a:spcAft>
              <a:buSzPts val="1800"/>
              <a:buChar char="●"/>
            </a:pPr>
            <a:r>
              <a:rPr lang="en"/>
              <a:t>Had reduced the required number of networks, trainable parameters, training time and improved efficiency over the existing state-of-the-art methods.</a:t>
            </a:r>
            <a:endParaRPr/>
          </a:p>
          <a:p>
            <a:pPr marL="457200" lvl="0" indent="0" algn="l" rtl="0">
              <a:spcBef>
                <a:spcPts val="1600"/>
              </a:spcBef>
              <a:spcAft>
                <a:spcPts val="0"/>
              </a:spcAft>
              <a:buNone/>
            </a:pPr>
            <a:endParaRPr/>
          </a:p>
          <a:p>
            <a:pPr marL="0" lvl="0" indent="0" algn="l" rtl="0">
              <a:spcBef>
                <a:spcPts val="1600"/>
              </a:spcBef>
              <a:spcAft>
                <a:spcPts val="1600"/>
              </a:spcAft>
              <a:buNone/>
            </a:pPr>
            <a:r>
              <a:rPr lang="e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311700" y="445025"/>
            <a:ext cx="320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Steganography</a:t>
            </a:r>
            <a:endParaRPr/>
          </a:p>
        </p:txBody>
      </p:sp>
      <p:sp>
        <p:nvSpPr>
          <p:cNvPr id="184" name="Google Shape;184;p30"/>
          <p:cNvSpPr txBox="1">
            <a:spLocks noGrp="1"/>
          </p:cNvSpPr>
          <p:nvPr>
            <p:ph type="body" idx="1"/>
          </p:nvPr>
        </p:nvSpPr>
        <p:spPr>
          <a:xfrm>
            <a:off x="311700" y="1152475"/>
            <a:ext cx="8520600" cy="3624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Steganography is secret communication between a sender and a receiver, while an adversary person cannot tell if the data contains any message.</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Usually requirement for embedding multiple messages by a user. Therefore a need for generic embedding. (To embed any message into any cover)</a:t>
            </a: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A possibility for an attacker to try and extract or destroy the message. Therefore, robustness is also a minor requirement.  </a:t>
            </a:r>
            <a:endParaRPr/>
          </a:p>
        </p:txBody>
      </p:sp>
      <p:pic>
        <p:nvPicPr>
          <p:cNvPr id="185" name="Google Shape;185;p30"/>
          <p:cNvPicPr preferRelativeResize="0"/>
          <p:nvPr/>
        </p:nvPicPr>
        <p:blipFill>
          <a:blip r:embed="rId3">
            <a:alphaModFix/>
          </a:blip>
          <a:stretch>
            <a:fillRect/>
          </a:stretch>
        </p:blipFill>
        <p:spPr>
          <a:xfrm>
            <a:off x="5716755" y="35150"/>
            <a:ext cx="2848300" cy="1117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70050" y="37675"/>
            <a:ext cx="327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Proposed Method</a:t>
            </a:r>
            <a:endParaRPr/>
          </a:p>
        </p:txBody>
      </p:sp>
      <p:sp>
        <p:nvSpPr>
          <p:cNvPr id="191" name="Google Shape;191;p31"/>
          <p:cNvSpPr txBox="1">
            <a:spLocks noGrp="1"/>
          </p:cNvSpPr>
          <p:nvPr>
            <p:ph type="title"/>
          </p:nvPr>
        </p:nvSpPr>
        <p:spPr>
          <a:xfrm>
            <a:off x="-351900" y="4851000"/>
            <a:ext cx="94959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FF0000"/>
                </a:solidFill>
              </a:rPr>
              <a:t>G Rohit, D Mishra, HD-VAE-GAN: Hiding Data using Variational Autoencoder Generative Adversarial Network, submission to IEEE-SPL</a:t>
            </a:r>
            <a:endParaRPr sz="1100">
              <a:solidFill>
                <a:srgbClr val="FF0000"/>
              </a:solidFill>
            </a:endParaRPr>
          </a:p>
        </p:txBody>
      </p:sp>
      <p:sp>
        <p:nvSpPr>
          <p:cNvPr id="192" name="Google Shape;192;p31"/>
          <p:cNvSpPr txBox="1"/>
          <p:nvPr/>
        </p:nvSpPr>
        <p:spPr>
          <a:xfrm>
            <a:off x="5123000" y="807650"/>
            <a:ext cx="3915000" cy="3928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Implicit 2 stage training of HD-VAE-GAN</a:t>
            </a:r>
            <a:endParaRPr/>
          </a:p>
          <a:p>
            <a:pPr marL="457200" lvl="0" indent="0" algn="l" rtl="0">
              <a:spcBef>
                <a:spcPts val="0"/>
              </a:spcBef>
              <a:spcAft>
                <a:spcPts val="0"/>
              </a:spcAft>
              <a:buNone/>
            </a:pPr>
            <a:endParaRPr/>
          </a:p>
          <a:p>
            <a:pPr marL="914400" lvl="0" indent="-317500" algn="l" rtl="0">
              <a:spcBef>
                <a:spcPts val="0"/>
              </a:spcBef>
              <a:spcAft>
                <a:spcPts val="0"/>
              </a:spcAft>
              <a:buSzPts val="1400"/>
              <a:buAutoNum type="arabicPeriod"/>
            </a:pPr>
            <a:r>
              <a:rPr lang="en"/>
              <a:t>Train the VAE generator </a:t>
            </a:r>
            <a:r>
              <a:rPr lang="en" b="1"/>
              <a:t>G, </a:t>
            </a:r>
            <a:r>
              <a:rPr lang="en"/>
              <a:t>to output image similar to cover image given message and cover as inputs.</a:t>
            </a:r>
            <a:endParaRPr/>
          </a:p>
          <a:p>
            <a:pPr marL="1371600" lvl="0" indent="0" algn="l" rtl="0">
              <a:spcBef>
                <a:spcPts val="0"/>
              </a:spcBef>
              <a:spcAft>
                <a:spcPts val="0"/>
              </a:spcAft>
              <a:buNone/>
            </a:pPr>
            <a:endParaRPr/>
          </a:p>
          <a:p>
            <a:pPr marL="914400" lvl="0" indent="-317500" algn="l" rtl="0">
              <a:spcBef>
                <a:spcPts val="0"/>
              </a:spcBef>
              <a:spcAft>
                <a:spcPts val="0"/>
              </a:spcAft>
              <a:buSzPts val="1400"/>
              <a:buAutoNum type="arabicPeriod"/>
            </a:pPr>
            <a:r>
              <a:rPr lang="en"/>
              <a:t>Train the extractor </a:t>
            </a:r>
            <a:r>
              <a:rPr lang="en" b="1"/>
              <a:t>E, </a:t>
            </a:r>
            <a:r>
              <a:rPr lang="en"/>
              <a:t>to output the message given the output of </a:t>
            </a:r>
            <a:r>
              <a:rPr lang="en" b="1"/>
              <a:t>G.</a:t>
            </a:r>
            <a:endParaRPr b="1"/>
          </a:p>
          <a:p>
            <a:pPr marL="45720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The “encoding” is done by concatenation process in the encoder of the VAE.</a:t>
            </a:r>
            <a:endParaRPr/>
          </a:p>
        </p:txBody>
      </p:sp>
      <p:pic>
        <p:nvPicPr>
          <p:cNvPr id="193" name="Google Shape;193;p31"/>
          <p:cNvPicPr preferRelativeResize="0"/>
          <p:nvPr/>
        </p:nvPicPr>
        <p:blipFill>
          <a:blip r:embed="rId3">
            <a:alphaModFix/>
          </a:blip>
          <a:stretch>
            <a:fillRect/>
          </a:stretch>
        </p:blipFill>
        <p:spPr>
          <a:xfrm>
            <a:off x="152400" y="610375"/>
            <a:ext cx="5147902" cy="4088224"/>
          </a:xfrm>
          <a:prstGeom prst="rect">
            <a:avLst/>
          </a:prstGeom>
          <a:noFill/>
          <a:ln>
            <a:noFill/>
          </a:ln>
        </p:spPr>
      </p:pic>
      <p:sp>
        <p:nvSpPr>
          <p:cNvPr id="194" name="Google Shape;194;p31"/>
          <p:cNvSpPr/>
          <p:nvPr/>
        </p:nvSpPr>
        <p:spPr>
          <a:xfrm>
            <a:off x="4750175" y="3086950"/>
            <a:ext cx="138000" cy="89700"/>
          </a:xfrm>
          <a:prstGeom prst="rect">
            <a:avLst/>
          </a:prstGeom>
          <a:solidFill>
            <a:srgbClr val="FFFFFF"/>
          </a:solidFill>
          <a:ln w="9525" cap="flat" cmpd="sng">
            <a:solidFill>
              <a:srgbClr val="FFFF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Convolutional Neural Network</a:t>
            </a:r>
            <a:endParaRPr dirty="0"/>
          </a:p>
        </p:txBody>
      </p:sp>
      <p:pic>
        <p:nvPicPr>
          <p:cNvPr id="64" name="Google Shape;64;p14"/>
          <p:cNvPicPr preferRelativeResize="0"/>
          <p:nvPr/>
        </p:nvPicPr>
        <p:blipFill rotWithShape="1">
          <a:blip r:embed="rId3">
            <a:alphaModFix/>
          </a:blip>
          <a:srcRect/>
          <a:stretch/>
        </p:blipFill>
        <p:spPr>
          <a:xfrm>
            <a:off x="311699" y="1612850"/>
            <a:ext cx="8243273" cy="2895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body" idx="1"/>
          </p:nvPr>
        </p:nvSpPr>
        <p:spPr>
          <a:xfrm>
            <a:off x="311700" y="684025"/>
            <a:ext cx="8787900" cy="4412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First stage is to train the generator </a:t>
            </a:r>
            <a:r>
              <a:rPr lang="en" b="1"/>
              <a:t>G, </a:t>
            </a:r>
            <a:r>
              <a:rPr lang="en"/>
              <a:t>to output an image </a:t>
            </a:r>
            <a:r>
              <a:rPr lang="en" b="1" i="1"/>
              <a:t>EI</a:t>
            </a:r>
            <a:r>
              <a:rPr lang="en"/>
              <a:t> similar to the cover image </a:t>
            </a:r>
            <a:r>
              <a:rPr lang="en" b="1" i="1"/>
              <a:t>CI </a:t>
            </a:r>
            <a:r>
              <a:rPr lang="en"/>
              <a:t> with message </a:t>
            </a:r>
            <a:r>
              <a:rPr lang="en" b="1" i="1"/>
              <a:t>MSG </a:t>
            </a:r>
            <a:r>
              <a:rPr lang="en"/>
              <a:t>and</a:t>
            </a:r>
            <a:r>
              <a:rPr lang="en" b="1" i="1"/>
              <a:t> CI </a:t>
            </a:r>
            <a:r>
              <a:rPr lang="en"/>
              <a:t>as inputs</a:t>
            </a:r>
            <a:r>
              <a:rPr lang="en" b="1" i="1"/>
              <a:t>. </a:t>
            </a:r>
            <a:r>
              <a:rPr lang="en"/>
              <a:t>This </a:t>
            </a:r>
            <a:r>
              <a:rPr lang="en">
                <a:solidFill>
                  <a:srgbClr val="990000"/>
                </a:solidFill>
              </a:rPr>
              <a:t>embedding</a:t>
            </a:r>
            <a:r>
              <a:rPr lang="en"/>
              <a:t> was done using variational loss, adversarial loss, reconstruction pixel loss and feature loss.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457200" lvl="0" indent="0" algn="l" rtl="0">
              <a:spcBef>
                <a:spcPts val="1600"/>
              </a:spcBef>
              <a:spcAft>
                <a:spcPts val="1600"/>
              </a:spcAft>
              <a:buNone/>
            </a:pPr>
            <a:endParaRPr/>
          </a:p>
        </p:txBody>
      </p:sp>
      <p:sp>
        <p:nvSpPr>
          <p:cNvPr id="200" name="Google Shape;200;p32"/>
          <p:cNvSpPr txBox="1">
            <a:spLocks noGrp="1"/>
          </p:cNvSpPr>
          <p:nvPr>
            <p:ph type="title"/>
          </p:nvPr>
        </p:nvSpPr>
        <p:spPr>
          <a:xfrm>
            <a:off x="228850" y="65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of HD-VAE-GAN: </a:t>
            </a:r>
            <a:r>
              <a:rPr lang="en">
                <a:solidFill>
                  <a:srgbClr val="FF0000"/>
                </a:solidFill>
              </a:rPr>
              <a:t>Stage 1</a:t>
            </a:r>
            <a:endParaRPr>
              <a:solidFill>
                <a:srgbClr val="FF0000"/>
              </a:solidFill>
            </a:endParaRPr>
          </a:p>
        </p:txBody>
      </p:sp>
      <p:pic>
        <p:nvPicPr>
          <p:cNvPr id="201" name="Google Shape;201;p32"/>
          <p:cNvPicPr preferRelativeResize="0"/>
          <p:nvPr/>
        </p:nvPicPr>
        <p:blipFill>
          <a:blip r:embed="rId3">
            <a:alphaModFix/>
          </a:blip>
          <a:stretch>
            <a:fillRect/>
          </a:stretch>
        </p:blipFill>
        <p:spPr>
          <a:xfrm>
            <a:off x="2672000" y="1935275"/>
            <a:ext cx="4067299" cy="2874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3"/>
          <p:cNvSpPr txBox="1">
            <a:spLocks noGrp="1"/>
          </p:cNvSpPr>
          <p:nvPr>
            <p:ph type="body" idx="1"/>
          </p:nvPr>
        </p:nvSpPr>
        <p:spPr>
          <a:xfrm>
            <a:off x="311700" y="684025"/>
            <a:ext cx="8801700" cy="4412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First stage is to train the generator </a:t>
            </a:r>
            <a:r>
              <a:rPr lang="en" b="1"/>
              <a:t>G, </a:t>
            </a:r>
            <a:r>
              <a:rPr lang="en"/>
              <a:t>to output an image </a:t>
            </a:r>
            <a:r>
              <a:rPr lang="en" b="1" i="1"/>
              <a:t>EI</a:t>
            </a:r>
            <a:r>
              <a:rPr lang="en"/>
              <a:t> similar to the cover image </a:t>
            </a:r>
            <a:r>
              <a:rPr lang="en" b="1" i="1"/>
              <a:t>CI </a:t>
            </a:r>
            <a:r>
              <a:rPr lang="en"/>
              <a:t> with message </a:t>
            </a:r>
            <a:r>
              <a:rPr lang="en" b="1" i="1"/>
              <a:t>MSG </a:t>
            </a:r>
            <a:r>
              <a:rPr lang="en"/>
              <a:t>and</a:t>
            </a:r>
            <a:r>
              <a:rPr lang="en" b="1" i="1"/>
              <a:t> CI </a:t>
            </a:r>
            <a:r>
              <a:rPr lang="en"/>
              <a:t>as inputs</a:t>
            </a:r>
            <a:r>
              <a:rPr lang="en" b="1" i="1"/>
              <a:t>. </a:t>
            </a:r>
            <a:r>
              <a:rPr lang="en"/>
              <a:t>This </a:t>
            </a:r>
            <a:r>
              <a:rPr lang="en">
                <a:solidFill>
                  <a:srgbClr val="990000"/>
                </a:solidFill>
              </a:rPr>
              <a:t>embedding</a:t>
            </a:r>
            <a:r>
              <a:rPr lang="en"/>
              <a:t> was done using variational loss, adversarial loss, reconstruction pixel loss and feature loss.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457200" lvl="0" indent="0" algn="l" rtl="0">
              <a:spcBef>
                <a:spcPts val="1600"/>
              </a:spcBef>
              <a:spcAft>
                <a:spcPts val="1600"/>
              </a:spcAft>
              <a:buNone/>
            </a:pPr>
            <a:endParaRPr/>
          </a:p>
        </p:txBody>
      </p:sp>
      <p:sp>
        <p:nvSpPr>
          <p:cNvPr id="207" name="Google Shape;207;p33"/>
          <p:cNvSpPr/>
          <p:nvPr/>
        </p:nvSpPr>
        <p:spPr>
          <a:xfrm>
            <a:off x="2504201" y="4211325"/>
            <a:ext cx="4213500" cy="8217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3"/>
          <p:cNvSpPr txBox="1">
            <a:spLocks noGrp="1"/>
          </p:cNvSpPr>
          <p:nvPr>
            <p:ph type="title"/>
          </p:nvPr>
        </p:nvSpPr>
        <p:spPr>
          <a:xfrm>
            <a:off x="228850" y="65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of HD-VAE-GAN: </a:t>
            </a:r>
            <a:r>
              <a:rPr lang="en">
                <a:solidFill>
                  <a:srgbClr val="FF0000"/>
                </a:solidFill>
              </a:rPr>
              <a:t>Stage 1</a:t>
            </a:r>
            <a:endParaRPr>
              <a:solidFill>
                <a:srgbClr val="FF0000"/>
              </a:solidFill>
            </a:endParaRPr>
          </a:p>
        </p:txBody>
      </p:sp>
      <p:pic>
        <p:nvPicPr>
          <p:cNvPr id="209" name="Google Shape;209;p33"/>
          <p:cNvPicPr preferRelativeResize="0"/>
          <p:nvPr/>
        </p:nvPicPr>
        <p:blipFill>
          <a:blip r:embed="rId3">
            <a:alphaModFix/>
          </a:blip>
          <a:stretch>
            <a:fillRect/>
          </a:stretch>
        </p:blipFill>
        <p:spPr>
          <a:xfrm>
            <a:off x="2762313" y="4259808"/>
            <a:ext cx="3742000" cy="279725"/>
          </a:xfrm>
          <a:prstGeom prst="rect">
            <a:avLst/>
          </a:prstGeom>
          <a:noFill/>
          <a:ln>
            <a:noFill/>
          </a:ln>
        </p:spPr>
      </p:pic>
      <p:pic>
        <p:nvPicPr>
          <p:cNvPr id="210" name="Google Shape;210;p33"/>
          <p:cNvPicPr preferRelativeResize="0"/>
          <p:nvPr/>
        </p:nvPicPr>
        <p:blipFill>
          <a:blip r:embed="rId4">
            <a:alphaModFix/>
          </a:blip>
          <a:stretch>
            <a:fillRect/>
          </a:stretch>
        </p:blipFill>
        <p:spPr>
          <a:xfrm>
            <a:off x="2762313" y="4681120"/>
            <a:ext cx="395925" cy="250375"/>
          </a:xfrm>
          <a:prstGeom prst="rect">
            <a:avLst/>
          </a:prstGeom>
          <a:noFill/>
          <a:ln>
            <a:noFill/>
          </a:ln>
        </p:spPr>
      </p:pic>
      <p:pic>
        <p:nvPicPr>
          <p:cNvPr id="211" name="Google Shape;211;p33"/>
          <p:cNvPicPr preferRelativeResize="0"/>
          <p:nvPr/>
        </p:nvPicPr>
        <p:blipFill>
          <a:blip r:embed="rId5">
            <a:alphaModFix/>
          </a:blip>
          <a:stretch>
            <a:fillRect/>
          </a:stretch>
        </p:blipFill>
        <p:spPr>
          <a:xfrm>
            <a:off x="3262670" y="1878400"/>
            <a:ext cx="2452950" cy="368225"/>
          </a:xfrm>
          <a:prstGeom prst="rect">
            <a:avLst/>
          </a:prstGeom>
          <a:noFill/>
          <a:ln>
            <a:noFill/>
          </a:ln>
        </p:spPr>
      </p:pic>
      <p:pic>
        <p:nvPicPr>
          <p:cNvPr id="212" name="Google Shape;212;p33"/>
          <p:cNvPicPr preferRelativeResize="0"/>
          <p:nvPr/>
        </p:nvPicPr>
        <p:blipFill>
          <a:blip r:embed="rId6">
            <a:alphaModFix/>
          </a:blip>
          <a:stretch>
            <a:fillRect/>
          </a:stretch>
        </p:blipFill>
        <p:spPr>
          <a:xfrm>
            <a:off x="3189561" y="2287049"/>
            <a:ext cx="2599171" cy="368225"/>
          </a:xfrm>
          <a:prstGeom prst="rect">
            <a:avLst/>
          </a:prstGeom>
          <a:noFill/>
          <a:ln>
            <a:noFill/>
          </a:ln>
        </p:spPr>
      </p:pic>
      <p:sp>
        <p:nvSpPr>
          <p:cNvPr id="213" name="Google Shape;213;p33"/>
          <p:cNvSpPr txBox="1"/>
          <p:nvPr/>
        </p:nvSpPr>
        <p:spPr>
          <a:xfrm>
            <a:off x="5650975" y="2287112"/>
            <a:ext cx="179400" cy="36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pic>
        <p:nvPicPr>
          <p:cNvPr id="214" name="Google Shape;214;p33"/>
          <p:cNvPicPr preferRelativeResize="0"/>
          <p:nvPr/>
        </p:nvPicPr>
        <p:blipFill>
          <a:blip r:embed="rId7">
            <a:alphaModFix/>
          </a:blip>
          <a:stretch>
            <a:fillRect/>
          </a:stretch>
        </p:blipFill>
        <p:spPr>
          <a:xfrm>
            <a:off x="3130894" y="2745538"/>
            <a:ext cx="2882200" cy="538825"/>
          </a:xfrm>
          <a:prstGeom prst="rect">
            <a:avLst/>
          </a:prstGeom>
          <a:noFill/>
          <a:ln>
            <a:noFill/>
          </a:ln>
        </p:spPr>
      </p:pic>
      <p:pic>
        <p:nvPicPr>
          <p:cNvPr id="215" name="Google Shape;215;p33"/>
          <p:cNvPicPr preferRelativeResize="0"/>
          <p:nvPr/>
        </p:nvPicPr>
        <p:blipFill>
          <a:blip r:embed="rId8">
            <a:alphaModFix/>
          </a:blip>
          <a:stretch>
            <a:fillRect/>
          </a:stretch>
        </p:blipFill>
        <p:spPr>
          <a:xfrm>
            <a:off x="3073688" y="3374650"/>
            <a:ext cx="3400406" cy="572700"/>
          </a:xfrm>
          <a:prstGeom prst="rect">
            <a:avLst/>
          </a:prstGeom>
          <a:noFill/>
          <a:ln>
            <a:noFill/>
          </a:ln>
        </p:spPr>
      </p:pic>
      <p:pic>
        <p:nvPicPr>
          <p:cNvPr id="216" name="Google Shape;216;p33"/>
          <p:cNvPicPr preferRelativeResize="0"/>
          <p:nvPr/>
        </p:nvPicPr>
        <p:blipFill>
          <a:blip r:embed="rId9">
            <a:alphaModFix/>
          </a:blip>
          <a:stretch>
            <a:fillRect/>
          </a:stretch>
        </p:blipFill>
        <p:spPr>
          <a:xfrm>
            <a:off x="5923002" y="3867843"/>
            <a:ext cx="3127566" cy="250375"/>
          </a:xfrm>
          <a:prstGeom prst="rect">
            <a:avLst/>
          </a:prstGeom>
          <a:noFill/>
          <a:ln>
            <a:noFill/>
          </a:ln>
          <a:effectLst>
            <a:outerShdw blurRad="57150" dist="19050" dir="5400000" algn="bl" rotWithShape="0">
              <a:srgbClr val="000000">
                <a:alpha val="50000"/>
              </a:srgbClr>
            </a:outerShdw>
          </a:effectLst>
        </p:spPr>
      </p:pic>
      <p:pic>
        <p:nvPicPr>
          <p:cNvPr id="217" name="Google Shape;217;p33"/>
          <p:cNvPicPr preferRelativeResize="0"/>
          <p:nvPr/>
        </p:nvPicPr>
        <p:blipFill>
          <a:blip r:embed="rId10">
            <a:alphaModFix/>
          </a:blip>
          <a:stretch>
            <a:fillRect/>
          </a:stretch>
        </p:blipFill>
        <p:spPr>
          <a:xfrm>
            <a:off x="6013101" y="2156687"/>
            <a:ext cx="2718148" cy="192475"/>
          </a:xfrm>
          <a:prstGeom prst="rect">
            <a:avLst/>
          </a:prstGeom>
          <a:noFill/>
          <a:ln>
            <a:noFill/>
          </a:ln>
          <a:effectLst>
            <a:outerShdw blurRad="57150" dist="19050" dir="5400000" algn="bl" rotWithShape="0">
              <a:srgbClr val="000000">
                <a:alpha val="50000"/>
              </a:srgbClr>
            </a:outerShdw>
          </a:effectLst>
        </p:spPr>
      </p:pic>
      <p:pic>
        <p:nvPicPr>
          <p:cNvPr id="218" name="Google Shape;218;p33"/>
          <p:cNvPicPr preferRelativeResize="0"/>
          <p:nvPr/>
        </p:nvPicPr>
        <p:blipFill>
          <a:blip r:embed="rId11">
            <a:alphaModFix/>
          </a:blip>
          <a:stretch>
            <a:fillRect/>
          </a:stretch>
        </p:blipFill>
        <p:spPr>
          <a:xfrm>
            <a:off x="3158249" y="4622250"/>
            <a:ext cx="3439437" cy="368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txBox="1">
            <a:spLocks noGrp="1"/>
          </p:cNvSpPr>
          <p:nvPr>
            <p:ph type="body" idx="1"/>
          </p:nvPr>
        </p:nvSpPr>
        <p:spPr>
          <a:xfrm>
            <a:off x="311700" y="684025"/>
            <a:ext cx="8520600" cy="4280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Second stage is to </a:t>
            </a:r>
            <a:r>
              <a:rPr lang="en">
                <a:solidFill>
                  <a:srgbClr val="990000"/>
                </a:solidFill>
              </a:rPr>
              <a:t>extract</a:t>
            </a:r>
            <a:r>
              <a:rPr lang="en"/>
              <a:t> the message image </a:t>
            </a:r>
            <a:r>
              <a:rPr lang="en" b="1" i="1"/>
              <a:t>MSG</a:t>
            </a:r>
            <a:r>
              <a:rPr lang="en"/>
              <a:t> with the extractor </a:t>
            </a:r>
            <a:r>
              <a:rPr lang="en" b="1"/>
              <a:t>E </a:t>
            </a:r>
            <a:r>
              <a:rPr lang="en"/>
              <a:t>of from the encoded image </a:t>
            </a:r>
            <a:r>
              <a:rPr lang="en" b="1" i="1"/>
              <a:t>EI</a:t>
            </a:r>
            <a:r>
              <a:rPr lang="en"/>
              <a:t>.</a:t>
            </a:r>
            <a:endParaRPr/>
          </a:p>
          <a:p>
            <a:pPr marL="457200" lvl="0" indent="0" algn="l" rtl="0">
              <a:spcBef>
                <a:spcPts val="1600"/>
              </a:spcBef>
              <a:spcAft>
                <a:spcPts val="1600"/>
              </a:spcAft>
              <a:buNone/>
            </a:pPr>
            <a:endParaRPr/>
          </a:p>
        </p:txBody>
      </p:sp>
      <p:sp>
        <p:nvSpPr>
          <p:cNvPr id="224" name="Google Shape;224;p34"/>
          <p:cNvSpPr/>
          <p:nvPr/>
        </p:nvSpPr>
        <p:spPr>
          <a:xfrm>
            <a:off x="1418313" y="4302025"/>
            <a:ext cx="6337800" cy="5727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 name="Google Shape;225;p34"/>
          <p:cNvPicPr preferRelativeResize="0"/>
          <p:nvPr/>
        </p:nvPicPr>
        <p:blipFill>
          <a:blip r:embed="rId3">
            <a:alphaModFix/>
          </a:blip>
          <a:stretch>
            <a:fillRect/>
          </a:stretch>
        </p:blipFill>
        <p:spPr>
          <a:xfrm>
            <a:off x="1506149" y="4384850"/>
            <a:ext cx="6188588" cy="368175"/>
          </a:xfrm>
          <a:prstGeom prst="rect">
            <a:avLst/>
          </a:prstGeom>
          <a:noFill/>
          <a:ln>
            <a:noFill/>
          </a:ln>
        </p:spPr>
      </p:pic>
      <p:sp>
        <p:nvSpPr>
          <p:cNvPr id="226" name="Google Shape;226;p34"/>
          <p:cNvSpPr/>
          <p:nvPr/>
        </p:nvSpPr>
        <p:spPr>
          <a:xfrm>
            <a:off x="2638950" y="3230950"/>
            <a:ext cx="3866100" cy="8355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4"/>
          <p:cNvSpPr txBox="1">
            <a:spLocks noGrp="1"/>
          </p:cNvSpPr>
          <p:nvPr>
            <p:ph type="title"/>
          </p:nvPr>
        </p:nvSpPr>
        <p:spPr>
          <a:xfrm>
            <a:off x="228850" y="65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of HD-VAE-GAN: </a:t>
            </a:r>
            <a:r>
              <a:rPr lang="en">
                <a:solidFill>
                  <a:srgbClr val="FF0000"/>
                </a:solidFill>
              </a:rPr>
              <a:t>Stage 2</a:t>
            </a:r>
            <a:endParaRPr>
              <a:solidFill>
                <a:srgbClr val="FF0000"/>
              </a:solidFill>
            </a:endParaRPr>
          </a:p>
        </p:txBody>
      </p:sp>
      <p:pic>
        <p:nvPicPr>
          <p:cNvPr id="228" name="Google Shape;228;p34"/>
          <p:cNvPicPr preferRelativeResize="0"/>
          <p:nvPr/>
        </p:nvPicPr>
        <p:blipFill>
          <a:blip r:embed="rId4">
            <a:alphaModFix/>
          </a:blip>
          <a:stretch>
            <a:fillRect/>
          </a:stretch>
        </p:blipFill>
        <p:spPr>
          <a:xfrm>
            <a:off x="2738413" y="3348300"/>
            <a:ext cx="3697583" cy="258825"/>
          </a:xfrm>
          <a:prstGeom prst="rect">
            <a:avLst/>
          </a:prstGeom>
          <a:noFill/>
          <a:ln>
            <a:noFill/>
          </a:ln>
        </p:spPr>
      </p:pic>
      <p:pic>
        <p:nvPicPr>
          <p:cNvPr id="229" name="Google Shape;229;p34"/>
          <p:cNvPicPr preferRelativeResize="0"/>
          <p:nvPr/>
        </p:nvPicPr>
        <p:blipFill>
          <a:blip r:embed="rId5">
            <a:alphaModFix/>
          </a:blip>
          <a:stretch>
            <a:fillRect/>
          </a:stretch>
        </p:blipFill>
        <p:spPr>
          <a:xfrm>
            <a:off x="2643101" y="1546351"/>
            <a:ext cx="3692102" cy="501050"/>
          </a:xfrm>
          <a:prstGeom prst="rect">
            <a:avLst/>
          </a:prstGeom>
          <a:noFill/>
          <a:ln>
            <a:noFill/>
          </a:ln>
        </p:spPr>
      </p:pic>
      <p:pic>
        <p:nvPicPr>
          <p:cNvPr id="230" name="Google Shape;230;p34"/>
          <p:cNvPicPr preferRelativeResize="0"/>
          <p:nvPr/>
        </p:nvPicPr>
        <p:blipFill>
          <a:blip r:embed="rId6">
            <a:alphaModFix/>
          </a:blip>
          <a:stretch>
            <a:fillRect/>
          </a:stretch>
        </p:blipFill>
        <p:spPr>
          <a:xfrm>
            <a:off x="2478062" y="2173700"/>
            <a:ext cx="4187874" cy="398050"/>
          </a:xfrm>
          <a:prstGeom prst="rect">
            <a:avLst/>
          </a:prstGeom>
          <a:noFill/>
          <a:ln>
            <a:noFill/>
          </a:ln>
        </p:spPr>
      </p:pic>
      <p:pic>
        <p:nvPicPr>
          <p:cNvPr id="231" name="Google Shape;231;p34"/>
          <p:cNvPicPr preferRelativeResize="0"/>
          <p:nvPr/>
        </p:nvPicPr>
        <p:blipFill>
          <a:blip r:embed="rId7">
            <a:alphaModFix/>
          </a:blip>
          <a:stretch>
            <a:fillRect/>
          </a:stretch>
        </p:blipFill>
        <p:spPr>
          <a:xfrm>
            <a:off x="6505050" y="2666800"/>
            <a:ext cx="2267375" cy="225025"/>
          </a:xfrm>
          <a:prstGeom prst="rect">
            <a:avLst/>
          </a:prstGeom>
          <a:noFill/>
          <a:ln>
            <a:noFill/>
          </a:ln>
          <a:effectLst>
            <a:outerShdw blurRad="57150" dist="19050" dir="5400000" algn="bl" rotWithShape="0">
              <a:srgbClr val="000000">
                <a:alpha val="50000"/>
              </a:srgbClr>
            </a:outerShdw>
          </a:effectLst>
        </p:spPr>
      </p:pic>
      <p:pic>
        <p:nvPicPr>
          <p:cNvPr id="232" name="Google Shape;232;p34"/>
          <p:cNvPicPr preferRelativeResize="0"/>
          <p:nvPr/>
        </p:nvPicPr>
        <p:blipFill>
          <a:blip r:embed="rId8">
            <a:alphaModFix/>
          </a:blip>
          <a:stretch>
            <a:fillRect/>
          </a:stretch>
        </p:blipFill>
        <p:spPr>
          <a:xfrm>
            <a:off x="3914800" y="3607125"/>
            <a:ext cx="2056150" cy="368175"/>
          </a:xfrm>
          <a:prstGeom prst="rect">
            <a:avLst/>
          </a:prstGeom>
          <a:noFill/>
          <a:ln>
            <a:noFill/>
          </a:ln>
        </p:spPr>
      </p:pic>
      <p:pic>
        <p:nvPicPr>
          <p:cNvPr id="233" name="Google Shape;233;p34"/>
          <p:cNvPicPr preferRelativeResize="0"/>
          <p:nvPr/>
        </p:nvPicPr>
        <p:blipFill>
          <a:blip r:embed="rId9">
            <a:alphaModFix/>
          </a:blip>
          <a:stretch>
            <a:fillRect/>
          </a:stretch>
        </p:blipFill>
        <p:spPr>
          <a:xfrm>
            <a:off x="3546699" y="3661801"/>
            <a:ext cx="368101" cy="258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title"/>
          </p:nvPr>
        </p:nvSpPr>
        <p:spPr>
          <a:xfrm>
            <a:off x="2150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Contributions to the steganography society</a:t>
            </a:r>
            <a:endParaRPr/>
          </a:p>
        </p:txBody>
      </p:sp>
      <p:sp>
        <p:nvSpPr>
          <p:cNvPr id="239" name="Google Shape;239;p35"/>
          <p:cNvSpPr txBox="1">
            <a:spLocks noGrp="1"/>
          </p:cNvSpPr>
          <p:nvPr>
            <p:ph type="body" idx="1"/>
          </p:nvPr>
        </p:nvSpPr>
        <p:spPr>
          <a:xfrm>
            <a:off x="311700" y="815525"/>
            <a:ext cx="8520600" cy="408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To our knowledge, HD-VAE-GAN is the first end-to-end trainable model of Variational Autoencoder Generative Adversarial Network for hiding images in images.</a:t>
            </a:r>
            <a:endParaRPr/>
          </a:p>
          <a:p>
            <a:pPr marL="914400" lvl="0" indent="0" algn="l" rtl="0">
              <a:spcBef>
                <a:spcPts val="1600"/>
              </a:spcBef>
              <a:spcAft>
                <a:spcPts val="0"/>
              </a:spcAft>
              <a:buNone/>
            </a:pPr>
            <a:endParaRPr/>
          </a:p>
          <a:p>
            <a:pPr marL="457200" lvl="0" indent="-342900" algn="l" rtl="0">
              <a:spcBef>
                <a:spcPts val="1600"/>
              </a:spcBef>
              <a:spcAft>
                <a:spcPts val="0"/>
              </a:spcAft>
              <a:buSzPts val="1800"/>
              <a:buChar char="●"/>
            </a:pPr>
            <a:r>
              <a:rPr lang="en"/>
              <a:t>Proposing variational inference for the embedder and adding the adversarial loss in the extractor’s training.</a:t>
            </a: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Improved the robustness for steganography compared to the state-of-the-art methods. Making our method more convincing to opt.</a:t>
            </a:r>
            <a:endParaRPr/>
          </a:p>
          <a:p>
            <a:pPr marL="914400" lvl="0" indent="0" algn="l" rtl="0">
              <a:spcBef>
                <a:spcPts val="1600"/>
              </a:spcBef>
              <a:spcAft>
                <a:spcPts val="0"/>
              </a:spcAft>
              <a:buNone/>
            </a:pPr>
            <a:endParaRPr/>
          </a:p>
          <a:p>
            <a:pPr marL="457200" lvl="0" indent="0" algn="l" rtl="0">
              <a:spcBef>
                <a:spcPts val="1600"/>
              </a:spcBef>
              <a:spcAft>
                <a:spcPts val="0"/>
              </a:spcAft>
              <a:buNone/>
            </a:pPr>
            <a:endParaRPr/>
          </a:p>
          <a:p>
            <a:pPr marL="0" lvl="0" indent="0" algn="l" rtl="0">
              <a:spcBef>
                <a:spcPts val="1600"/>
              </a:spcBef>
              <a:spcAft>
                <a:spcPts val="1600"/>
              </a:spcAft>
              <a:buNone/>
            </a:pPr>
            <a:r>
              <a:rPr lang="en"/>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6"/>
          <p:cNvSpPr txBox="1">
            <a:spLocks noGrp="1"/>
          </p:cNvSpPr>
          <p:nvPr>
            <p:ph type="title"/>
          </p:nvPr>
        </p:nvSpPr>
        <p:spPr>
          <a:xfrm>
            <a:off x="311700" y="11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245" name="Google Shape;245;p36"/>
          <p:cNvSpPr txBox="1">
            <a:spLocks noGrp="1"/>
          </p:cNvSpPr>
          <p:nvPr>
            <p:ph type="body" idx="1"/>
          </p:nvPr>
        </p:nvSpPr>
        <p:spPr>
          <a:xfrm>
            <a:off x="311700" y="774100"/>
            <a:ext cx="8520600" cy="3794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 have used the DIV2K dataset to train and evaluate our model. The dataset consists of 900 images (800 train, 100 test) to evaluate our models.</a:t>
            </a:r>
            <a:endParaRPr/>
          </a:p>
          <a:p>
            <a:pPr marL="0" lvl="0" indent="0" algn="l" rtl="0">
              <a:spcBef>
                <a:spcPts val="1600"/>
              </a:spcBef>
              <a:spcAft>
                <a:spcPts val="1600"/>
              </a:spcAft>
              <a:buNone/>
            </a:pPr>
            <a:endParaRPr/>
          </a:p>
        </p:txBody>
      </p:sp>
      <p:pic>
        <p:nvPicPr>
          <p:cNvPr id="246" name="Google Shape;246;p36"/>
          <p:cNvPicPr preferRelativeResize="0"/>
          <p:nvPr/>
        </p:nvPicPr>
        <p:blipFill>
          <a:blip r:embed="rId3">
            <a:alphaModFix/>
          </a:blip>
          <a:stretch>
            <a:fillRect/>
          </a:stretch>
        </p:blipFill>
        <p:spPr>
          <a:xfrm>
            <a:off x="1629462" y="1549348"/>
            <a:ext cx="5885076" cy="2694751"/>
          </a:xfrm>
          <a:prstGeom prst="rect">
            <a:avLst/>
          </a:prstGeom>
          <a:noFill/>
          <a:ln>
            <a:noFill/>
          </a:ln>
        </p:spPr>
      </p:pic>
      <p:sp>
        <p:nvSpPr>
          <p:cNvPr id="247" name="Google Shape;247;p36"/>
          <p:cNvSpPr txBox="1"/>
          <p:nvPr/>
        </p:nvSpPr>
        <p:spPr>
          <a:xfrm>
            <a:off x="75" y="4502275"/>
            <a:ext cx="9144000" cy="483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HD-VAE-GAN has poor embedding but efficiency due to the variational inference, making the embedded images very close in distribution.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7"/>
          <p:cNvSpPr txBox="1">
            <a:spLocks noGrp="1"/>
          </p:cNvSpPr>
          <p:nvPr>
            <p:ph type="title"/>
          </p:nvPr>
        </p:nvSpPr>
        <p:spPr>
          <a:xfrm>
            <a:off x="111475" y="37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253" name="Google Shape;253;p37"/>
          <p:cNvSpPr txBox="1">
            <a:spLocks noGrp="1"/>
          </p:cNvSpPr>
          <p:nvPr>
            <p:ph type="body" idx="1"/>
          </p:nvPr>
        </p:nvSpPr>
        <p:spPr>
          <a:xfrm>
            <a:off x="179700" y="677425"/>
            <a:ext cx="8659500" cy="794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variational inference was a draw-back for the embedding process, however, this close distribution helped in a robust extraction. </a:t>
            </a:r>
            <a:endParaRPr/>
          </a:p>
        </p:txBody>
      </p:sp>
      <p:pic>
        <p:nvPicPr>
          <p:cNvPr id="254" name="Google Shape;254;p37"/>
          <p:cNvPicPr preferRelativeResize="0"/>
          <p:nvPr/>
        </p:nvPicPr>
        <p:blipFill>
          <a:blip r:embed="rId3">
            <a:alphaModFix/>
          </a:blip>
          <a:stretch>
            <a:fillRect/>
          </a:stretch>
        </p:blipFill>
        <p:spPr>
          <a:xfrm>
            <a:off x="1817253" y="1651775"/>
            <a:ext cx="5509501" cy="32846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8"/>
          <p:cNvSpPr txBox="1">
            <a:spLocks noGrp="1"/>
          </p:cNvSpPr>
          <p:nvPr>
            <p:ph type="title"/>
          </p:nvPr>
        </p:nvSpPr>
        <p:spPr>
          <a:xfrm>
            <a:off x="631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p:txBody>
      </p:sp>
      <p:pic>
        <p:nvPicPr>
          <p:cNvPr id="260" name="Google Shape;260;p38"/>
          <p:cNvPicPr preferRelativeResize="0"/>
          <p:nvPr/>
        </p:nvPicPr>
        <p:blipFill>
          <a:blip r:embed="rId3">
            <a:alphaModFix/>
          </a:blip>
          <a:stretch>
            <a:fillRect/>
          </a:stretch>
        </p:blipFill>
        <p:spPr>
          <a:xfrm>
            <a:off x="262575" y="1108025"/>
            <a:ext cx="3824825" cy="3932050"/>
          </a:xfrm>
          <a:prstGeom prst="rect">
            <a:avLst/>
          </a:prstGeom>
          <a:noFill/>
          <a:ln>
            <a:noFill/>
          </a:ln>
        </p:spPr>
      </p:pic>
      <p:pic>
        <p:nvPicPr>
          <p:cNvPr id="261" name="Google Shape;261;p38"/>
          <p:cNvPicPr preferRelativeResize="0"/>
          <p:nvPr/>
        </p:nvPicPr>
        <p:blipFill>
          <a:blip r:embed="rId4">
            <a:alphaModFix/>
          </a:blip>
          <a:stretch>
            <a:fillRect/>
          </a:stretch>
        </p:blipFill>
        <p:spPr>
          <a:xfrm>
            <a:off x="4902074" y="1017725"/>
            <a:ext cx="4069450" cy="4088050"/>
          </a:xfrm>
          <a:prstGeom prst="rect">
            <a:avLst/>
          </a:prstGeom>
          <a:noFill/>
          <a:ln>
            <a:noFill/>
          </a:ln>
        </p:spPr>
      </p:pic>
      <p:sp>
        <p:nvSpPr>
          <p:cNvPr id="262" name="Google Shape;262;p38"/>
          <p:cNvSpPr txBox="1"/>
          <p:nvPr/>
        </p:nvSpPr>
        <p:spPr>
          <a:xfrm>
            <a:off x="2651325" y="452225"/>
            <a:ext cx="3907800" cy="521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Where is the encoding happening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9"/>
          <p:cNvSpPr txBox="1">
            <a:spLocks noGrp="1"/>
          </p:cNvSpPr>
          <p:nvPr>
            <p:ph type="title"/>
          </p:nvPr>
        </p:nvSpPr>
        <p:spPr>
          <a:xfrm>
            <a:off x="355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p:txBody>
      </p:sp>
      <p:pic>
        <p:nvPicPr>
          <p:cNvPr id="268" name="Google Shape;268;p39"/>
          <p:cNvPicPr preferRelativeResize="0"/>
          <p:nvPr/>
        </p:nvPicPr>
        <p:blipFill>
          <a:blip r:embed="rId3">
            <a:alphaModFix/>
          </a:blip>
          <a:stretch>
            <a:fillRect/>
          </a:stretch>
        </p:blipFill>
        <p:spPr>
          <a:xfrm>
            <a:off x="98150" y="572700"/>
            <a:ext cx="2775041" cy="4453425"/>
          </a:xfrm>
          <a:prstGeom prst="rect">
            <a:avLst/>
          </a:prstGeom>
          <a:noFill/>
          <a:ln>
            <a:noFill/>
          </a:ln>
        </p:spPr>
      </p:pic>
      <p:sp>
        <p:nvSpPr>
          <p:cNvPr id="269" name="Google Shape;269;p39"/>
          <p:cNvSpPr txBox="1"/>
          <p:nvPr/>
        </p:nvSpPr>
        <p:spPr>
          <a:xfrm>
            <a:off x="4572000" y="1411900"/>
            <a:ext cx="3907800" cy="521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Histogram analysis</a:t>
            </a:r>
            <a:endParaRPr/>
          </a:p>
        </p:txBody>
      </p:sp>
      <p:pic>
        <p:nvPicPr>
          <p:cNvPr id="270" name="Google Shape;270;p39"/>
          <p:cNvPicPr preferRelativeResize="0"/>
          <p:nvPr/>
        </p:nvPicPr>
        <p:blipFill>
          <a:blip r:embed="rId4">
            <a:alphaModFix/>
          </a:blip>
          <a:stretch>
            <a:fillRect/>
          </a:stretch>
        </p:blipFill>
        <p:spPr>
          <a:xfrm>
            <a:off x="3805752" y="2361550"/>
            <a:ext cx="5285050" cy="2693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0"/>
          <p:cNvSpPr txBox="1">
            <a:spLocks noGrp="1"/>
          </p:cNvSpPr>
          <p:nvPr>
            <p:ph type="title"/>
          </p:nvPr>
        </p:nvSpPr>
        <p:spPr>
          <a:xfrm>
            <a:off x="166725" y="72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 samples</a:t>
            </a:r>
            <a:endParaRPr/>
          </a:p>
        </p:txBody>
      </p:sp>
      <p:pic>
        <p:nvPicPr>
          <p:cNvPr id="276" name="Google Shape;276;p40"/>
          <p:cNvPicPr preferRelativeResize="0"/>
          <p:nvPr/>
        </p:nvPicPr>
        <p:blipFill>
          <a:blip r:embed="rId3">
            <a:alphaModFix/>
          </a:blip>
          <a:stretch>
            <a:fillRect/>
          </a:stretch>
        </p:blipFill>
        <p:spPr>
          <a:xfrm>
            <a:off x="4916200" y="866325"/>
            <a:ext cx="4155324" cy="4193799"/>
          </a:xfrm>
          <a:prstGeom prst="rect">
            <a:avLst/>
          </a:prstGeom>
          <a:noFill/>
          <a:ln>
            <a:noFill/>
          </a:ln>
        </p:spPr>
      </p:pic>
      <p:pic>
        <p:nvPicPr>
          <p:cNvPr id="277" name="Google Shape;277;p40"/>
          <p:cNvPicPr preferRelativeResize="0"/>
          <p:nvPr/>
        </p:nvPicPr>
        <p:blipFill>
          <a:blip r:embed="rId4">
            <a:alphaModFix/>
          </a:blip>
          <a:stretch>
            <a:fillRect/>
          </a:stretch>
        </p:blipFill>
        <p:spPr>
          <a:xfrm>
            <a:off x="152400" y="1000650"/>
            <a:ext cx="3969525" cy="39904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1"/>
          <p:cNvSpPr txBox="1">
            <a:spLocks noGrp="1"/>
          </p:cNvSpPr>
          <p:nvPr>
            <p:ph type="title"/>
          </p:nvPr>
        </p:nvSpPr>
        <p:spPr>
          <a:xfrm>
            <a:off x="311700" y="15560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Hiding Audio in Image</a:t>
            </a:r>
            <a:endParaRPr/>
          </a:p>
        </p:txBody>
      </p:sp>
      <p:pic>
        <p:nvPicPr>
          <p:cNvPr id="283" name="Google Shape;283;p41"/>
          <p:cNvPicPr preferRelativeResize="0"/>
          <p:nvPr/>
        </p:nvPicPr>
        <p:blipFill>
          <a:blip r:embed="rId3">
            <a:alphaModFix/>
          </a:blip>
          <a:stretch>
            <a:fillRect/>
          </a:stretch>
        </p:blipFill>
        <p:spPr>
          <a:xfrm>
            <a:off x="2112963" y="1129100"/>
            <a:ext cx="4918075" cy="38413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descr="Picture2.png"/>
          <p:cNvPicPr preferRelativeResize="0"/>
          <p:nvPr/>
        </p:nvPicPr>
        <p:blipFill rotWithShape="1">
          <a:blip r:embed="rId3">
            <a:alphaModFix/>
          </a:blip>
          <a:srcRect/>
          <a:stretch/>
        </p:blipFill>
        <p:spPr>
          <a:xfrm>
            <a:off x="1046561" y="438150"/>
            <a:ext cx="7050900" cy="4267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2"/>
          <p:cNvSpPr txBox="1">
            <a:spLocks noGrp="1"/>
          </p:cNvSpPr>
          <p:nvPr>
            <p:ph type="title"/>
          </p:nvPr>
        </p:nvSpPr>
        <p:spPr>
          <a:xfrm>
            <a:off x="70050" y="37675"/>
            <a:ext cx="327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Proposed Method</a:t>
            </a:r>
            <a:endParaRPr/>
          </a:p>
        </p:txBody>
      </p:sp>
      <p:sp>
        <p:nvSpPr>
          <p:cNvPr id="289" name="Google Shape;289;p42"/>
          <p:cNvSpPr txBox="1">
            <a:spLocks noGrp="1"/>
          </p:cNvSpPr>
          <p:nvPr>
            <p:ph type="title"/>
          </p:nvPr>
        </p:nvSpPr>
        <p:spPr>
          <a:xfrm>
            <a:off x="-351900" y="4650775"/>
            <a:ext cx="9495900" cy="492600"/>
          </a:xfrm>
          <a:prstGeom prst="rect">
            <a:avLst/>
          </a:prstGeom>
        </p:spPr>
        <p:txBody>
          <a:bodyPr spcFirstLastPara="1" wrap="square" lIns="91425" tIns="91425" rIns="91425" bIns="91425" anchor="t" anchorCtr="0">
            <a:noAutofit/>
          </a:bodyPr>
          <a:lstStyle/>
          <a:p>
            <a:pPr marL="457200" lvl="0" indent="-298450" algn="ctr" rtl="0">
              <a:spcBef>
                <a:spcPts val="0"/>
              </a:spcBef>
              <a:spcAft>
                <a:spcPts val="0"/>
              </a:spcAft>
              <a:buClr>
                <a:srgbClr val="FF0000"/>
              </a:buClr>
              <a:buSzPts val="1100"/>
              <a:buAutoNum type="arabicPeriod"/>
            </a:pPr>
            <a:r>
              <a:rPr lang="en" sz="1100">
                <a:solidFill>
                  <a:srgbClr val="FF0000"/>
                </a:solidFill>
              </a:rPr>
              <a:t>G Rohit, D Mishra, VoI-GAN: Hiding Audio in Images, submission to Human Intelligent Systems Integration, springer</a:t>
            </a:r>
            <a:endParaRPr sz="1100">
              <a:solidFill>
                <a:srgbClr val="FF0000"/>
              </a:solidFill>
            </a:endParaRPr>
          </a:p>
          <a:p>
            <a:pPr marL="457200" lvl="0" indent="-298450" algn="ctr" rtl="0">
              <a:spcBef>
                <a:spcPts val="0"/>
              </a:spcBef>
              <a:spcAft>
                <a:spcPts val="0"/>
              </a:spcAft>
              <a:buClr>
                <a:srgbClr val="FF0000"/>
              </a:buClr>
              <a:buSzPts val="1100"/>
              <a:buAutoNum type="arabicPeriod"/>
            </a:pPr>
            <a:r>
              <a:rPr lang="en" sz="1100">
                <a:solidFill>
                  <a:srgbClr val="FF0000"/>
                </a:solidFill>
              </a:rPr>
              <a:t>G Rohit, D Mishra, Hiding Audio in Images: A Deep Learning Approach , under review 8th International Conference of PReMI</a:t>
            </a:r>
            <a:endParaRPr sz="1100">
              <a:solidFill>
                <a:srgbClr val="FF0000"/>
              </a:solidFill>
            </a:endParaRPr>
          </a:p>
        </p:txBody>
      </p:sp>
      <p:sp>
        <p:nvSpPr>
          <p:cNvPr id="290" name="Google Shape;290;p42"/>
          <p:cNvSpPr txBox="1"/>
          <p:nvPr/>
        </p:nvSpPr>
        <p:spPr>
          <a:xfrm>
            <a:off x="5136800" y="722275"/>
            <a:ext cx="3915000" cy="3928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3 stage implicit training of VoI-GAN</a:t>
            </a:r>
            <a:endParaRPr/>
          </a:p>
          <a:p>
            <a:pPr marL="457200" lvl="0" indent="0" algn="l" rtl="0">
              <a:spcBef>
                <a:spcPts val="0"/>
              </a:spcBef>
              <a:spcAft>
                <a:spcPts val="0"/>
              </a:spcAft>
              <a:buNone/>
            </a:pPr>
            <a:endParaRPr/>
          </a:p>
          <a:p>
            <a:pPr marL="914400" lvl="0" indent="-317500" algn="l" rtl="0">
              <a:spcBef>
                <a:spcPts val="0"/>
              </a:spcBef>
              <a:spcAft>
                <a:spcPts val="0"/>
              </a:spcAft>
              <a:buSzPts val="1400"/>
              <a:buAutoNum type="arabicPeriod"/>
            </a:pPr>
            <a:r>
              <a:rPr lang="en"/>
              <a:t>Train the autoencoder </a:t>
            </a:r>
            <a:r>
              <a:rPr lang="en" b="1"/>
              <a:t>AE, </a:t>
            </a:r>
            <a:r>
              <a:rPr lang="en"/>
              <a:t>to output image similar to input image.</a:t>
            </a:r>
            <a:endParaRPr/>
          </a:p>
          <a:p>
            <a:pPr marL="0" lvl="0" indent="0" algn="l" rtl="0">
              <a:spcBef>
                <a:spcPts val="0"/>
              </a:spcBef>
              <a:spcAft>
                <a:spcPts val="0"/>
              </a:spcAft>
              <a:buNone/>
            </a:pPr>
            <a:endParaRPr/>
          </a:p>
          <a:p>
            <a:pPr marL="914400" lvl="0" indent="-317500" algn="l" rtl="0">
              <a:spcBef>
                <a:spcPts val="0"/>
              </a:spcBef>
              <a:spcAft>
                <a:spcPts val="0"/>
              </a:spcAft>
              <a:buSzPts val="1400"/>
              <a:buAutoNum type="arabicPeriod"/>
            </a:pPr>
            <a:r>
              <a:rPr lang="en"/>
              <a:t>Trin the embedder </a:t>
            </a:r>
            <a:r>
              <a:rPr lang="en" b="1"/>
              <a:t>Emb, </a:t>
            </a:r>
            <a:r>
              <a:rPr lang="en"/>
              <a:t>to output an image similar to cover given cover and latent spectrogram as input.</a:t>
            </a:r>
            <a:endParaRPr/>
          </a:p>
          <a:p>
            <a:pPr marL="1371600" lvl="0" indent="0" algn="l" rtl="0">
              <a:spcBef>
                <a:spcPts val="0"/>
              </a:spcBef>
              <a:spcAft>
                <a:spcPts val="0"/>
              </a:spcAft>
              <a:buNone/>
            </a:pPr>
            <a:endParaRPr/>
          </a:p>
          <a:p>
            <a:pPr marL="914400" lvl="0" indent="-317500" algn="l" rtl="0">
              <a:spcBef>
                <a:spcPts val="0"/>
              </a:spcBef>
              <a:spcAft>
                <a:spcPts val="0"/>
              </a:spcAft>
              <a:buSzPts val="1400"/>
              <a:buAutoNum type="arabicPeriod"/>
            </a:pPr>
            <a:r>
              <a:rPr lang="en"/>
              <a:t>Train the extractor </a:t>
            </a:r>
            <a:r>
              <a:rPr lang="en" b="1"/>
              <a:t>Ex, </a:t>
            </a:r>
            <a:r>
              <a:rPr lang="en"/>
              <a:t>to output the latent spectrogram given the output of </a:t>
            </a:r>
            <a:r>
              <a:rPr lang="en" b="1"/>
              <a:t>Emb.</a:t>
            </a:r>
            <a:endParaRPr b="1"/>
          </a:p>
          <a:p>
            <a:pPr marL="45720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The “encoding” is done by concatenation process in the encoder of the </a:t>
            </a:r>
            <a:r>
              <a:rPr lang="en" b="1"/>
              <a:t>Emb</a:t>
            </a:r>
            <a:r>
              <a:rPr lang="en"/>
              <a:t>.</a:t>
            </a:r>
            <a:endParaRPr/>
          </a:p>
        </p:txBody>
      </p:sp>
      <p:sp>
        <p:nvSpPr>
          <p:cNvPr id="291" name="Google Shape;291;p42"/>
          <p:cNvSpPr/>
          <p:nvPr/>
        </p:nvSpPr>
        <p:spPr>
          <a:xfrm>
            <a:off x="4750175" y="3086950"/>
            <a:ext cx="138000" cy="89700"/>
          </a:xfrm>
          <a:prstGeom prst="rect">
            <a:avLst/>
          </a:prstGeom>
          <a:solidFill>
            <a:srgbClr val="FFFFFF"/>
          </a:solidFill>
          <a:ln w="9525" cap="flat" cmpd="sng">
            <a:solidFill>
              <a:srgbClr val="FFFF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2" name="Google Shape;292;p42"/>
          <p:cNvPicPr preferRelativeResize="0"/>
          <p:nvPr/>
        </p:nvPicPr>
        <p:blipFill>
          <a:blip r:embed="rId3">
            <a:alphaModFix/>
          </a:blip>
          <a:stretch>
            <a:fillRect/>
          </a:stretch>
        </p:blipFill>
        <p:spPr>
          <a:xfrm>
            <a:off x="383525" y="585063"/>
            <a:ext cx="4504641" cy="39733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body" idx="1"/>
          </p:nvPr>
        </p:nvSpPr>
        <p:spPr>
          <a:xfrm>
            <a:off x="277175" y="638000"/>
            <a:ext cx="8801700" cy="4412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Second stage is to train the embedder </a:t>
            </a:r>
            <a:r>
              <a:rPr lang="en" b="1"/>
              <a:t>Emb, </a:t>
            </a:r>
            <a:r>
              <a:rPr lang="en"/>
              <a:t>to output an image </a:t>
            </a:r>
            <a:r>
              <a:rPr lang="en" b="1" i="1"/>
              <a:t>EI</a:t>
            </a:r>
            <a:r>
              <a:rPr lang="en"/>
              <a:t> that is similar to the cover image </a:t>
            </a:r>
            <a:r>
              <a:rPr lang="en" b="1" i="1"/>
              <a:t>CI </a:t>
            </a:r>
            <a:r>
              <a:rPr lang="en"/>
              <a:t> with message </a:t>
            </a:r>
            <a:r>
              <a:rPr lang="en" b="1" i="1"/>
              <a:t>MSG </a:t>
            </a:r>
            <a:r>
              <a:rPr lang="en"/>
              <a:t>and</a:t>
            </a:r>
            <a:r>
              <a:rPr lang="en" b="1" i="1"/>
              <a:t> CI </a:t>
            </a:r>
            <a:r>
              <a:rPr lang="en"/>
              <a:t>as inputs</a:t>
            </a:r>
            <a:r>
              <a:rPr lang="en" b="1" i="1"/>
              <a:t>. </a:t>
            </a:r>
            <a:r>
              <a:rPr lang="en"/>
              <a:t>This </a:t>
            </a:r>
            <a:r>
              <a:rPr lang="en">
                <a:solidFill>
                  <a:srgbClr val="990000"/>
                </a:solidFill>
              </a:rPr>
              <a:t>embedding</a:t>
            </a:r>
            <a:r>
              <a:rPr lang="en"/>
              <a:t> was done using adversarial loss, reconstruction pixel loss and feature loss.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457200" lvl="0" indent="0" algn="l" rtl="0">
              <a:spcBef>
                <a:spcPts val="1600"/>
              </a:spcBef>
              <a:spcAft>
                <a:spcPts val="1600"/>
              </a:spcAft>
              <a:buNone/>
            </a:pPr>
            <a:endParaRPr/>
          </a:p>
        </p:txBody>
      </p:sp>
      <p:sp>
        <p:nvSpPr>
          <p:cNvPr id="298" name="Google Shape;298;p43"/>
          <p:cNvSpPr txBox="1">
            <a:spLocks noGrp="1"/>
          </p:cNvSpPr>
          <p:nvPr>
            <p:ph type="title"/>
          </p:nvPr>
        </p:nvSpPr>
        <p:spPr>
          <a:xfrm>
            <a:off x="228850" y="65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of HD-VAE-GAN: </a:t>
            </a:r>
            <a:r>
              <a:rPr lang="en">
                <a:solidFill>
                  <a:srgbClr val="FF0000"/>
                </a:solidFill>
              </a:rPr>
              <a:t>Stage 2</a:t>
            </a:r>
            <a:endParaRPr>
              <a:solidFill>
                <a:srgbClr val="FF0000"/>
              </a:solidFill>
            </a:endParaRPr>
          </a:p>
        </p:txBody>
      </p:sp>
      <p:pic>
        <p:nvPicPr>
          <p:cNvPr id="299" name="Google Shape;299;p43"/>
          <p:cNvPicPr preferRelativeResize="0"/>
          <p:nvPr/>
        </p:nvPicPr>
        <p:blipFill>
          <a:blip r:embed="rId3">
            <a:alphaModFix/>
          </a:blip>
          <a:stretch>
            <a:fillRect/>
          </a:stretch>
        </p:blipFill>
        <p:spPr>
          <a:xfrm>
            <a:off x="0" y="1791938"/>
            <a:ext cx="9143998" cy="339092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4"/>
          <p:cNvSpPr txBox="1">
            <a:spLocks noGrp="1"/>
          </p:cNvSpPr>
          <p:nvPr>
            <p:ph type="title"/>
          </p:nvPr>
        </p:nvSpPr>
        <p:spPr>
          <a:xfrm>
            <a:off x="311700" y="11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305" name="Google Shape;305;p44"/>
          <p:cNvSpPr txBox="1">
            <a:spLocks noGrp="1"/>
          </p:cNvSpPr>
          <p:nvPr>
            <p:ph type="body" idx="1"/>
          </p:nvPr>
        </p:nvSpPr>
        <p:spPr>
          <a:xfrm>
            <a:off x="311700" y="774100"/>
            <a:ext cx="8520600" cy="3794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 have used the DIV2K dataset to train and evaluate our model. The dataset consists of 900 images (800 train, 100 test) to evaluate our models and 800 audio files of 2 seconds length those are sampled at 8 kHz from a publicly available SignaLogic dataset.</a:t>
            </a:r>
            <a:endParaRPr/>
          </a:p>
          <a:p>
            <a:pPr marL="0" lvl="0" indent="0" algn="l" rtl="0">
              <a:spcBef>
                <a:spcPts val="1600"/>
              </a:spcBef>
              <a:spcAft>
                <a:spcPts val="1600"/>
              </a:spcAft>
              <a:buNone/>
            </a:pPr>
            <a:endParaRPr/>
          </a:p>
        </p:txBody>
      </p:sp>
      <p:pic>
        <p:nvPicPr>
          <p:cNvPr id="306" name="Google Shape;306;p44"/>
          <p:cNvPicPr preferRelativeResize="0"/>
          <p:nvPr/>
        </p:nvPicPr>
        <p:blipFill>
          <a:blip r:embed="rId3">
            <a:alphaModFix/>
          </a:blip>
          <a:stretch>
            <a:fillRect/>
          </a:stretch>
        </p:blipFill>
        <p:spPr>
          <a:xfrm>
            <a:off x="1926338" y="2497250"/>
            <a:ext cx="5291324" cy="852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5"/>
          <p:cNvSpPr txBox="1">
            <a:spLocks noGrp="1"/>
          </p:cNvSpPr>
          <p:nvPr>
            <p:ph type="title"/>
          </p:nvPr>
        </p:nvSpPr>
        <p:spPr>
          <a:xfrm>
            <a:off x="311700" y="11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312" name="Google Shape;312;p45"/>
          <p:cNvSpPr txBox="1">
            <a:spLocks noGrp="1"/>
          </p:cNvSpPr>
          <p:nvPr>
            <p:ph type="body" idx="1"/>
          </p:nvPr>
        </p:nvSpPr>
        <p:spPr>
          <a:xfrm>
            <a:off x="311700" y="774100"/>
            <a:ext cx="8520600" cy="3794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Inherent robustness of the model towards multiple attacks due to the base learning and deep architecture.</a:t>
            </a:r>
            <a:endParaRPr/>
          </a:p>
          <a:p>
            <a:pPr marL="0" lvl="0" indent="0" algn="l" rtl="0">
              <a:spcBef>
                <a:spcPts val="1600"/>
              </a:spcBef>
              <a:spcAft>
                <a:spcPts val="1600"/>
              </a:spcAft>
              <a:buNone/>
            </a:pPr>
            <a:endParaRPr/>
          </a:p>
        </p:txBody>
      </p:sp>
      <p:pic>
        <p:nvPicPr>
          <p:cNvPr id="313" name="Google Shape;313;p45"/>
          <p:cNvPicPr preferRelativeResize="0"/>
          <p:nvPr/>
        </p:nvPicPr>
        <p:blipFill>
          <a:blip r:embed="rId3">
            <a:alphaModFix/>
          </a:blip>
          <a:stretch>
            <a:fillRect/>
          </a:stretch>
        </p:blipFill>
        <p:spPr>
          <a:xfrm>
            <a:off x="1506311" y="1812375"/>
            <a:ext cx="6131376" cy="1820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6"/>
          <p:cNvSpPr txBox="1">
            <a:spLocks noGrp="1"/>
          </p:cNvSpPr>
          <p:nvPr>
            <p:ph type="title"/>
          </p:nvPr>
        </p:nvSpPr>
        <p:spPr>
          <a:xfrm>
            <a:off x="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319" name="Google Shape;319;p46"/>
          <p:cNvSpPr txBox="1">
            <a:spLocks noGrp="1"/>
          </p:cNvSpPr>
          <p:nvPr>
            <p:ph type="body" idx="1"/>
          </p:nvPr>
        </p:nvSpPr>
        <p:spPr>
          <a:xfrm>
            <a:off x="1988550" y="97525"/>
            <a:ext cx="7306200" cy="517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To prove that the existing methods can not hide audio in images.</a:t>
            </a:r>
            <a:endParaRPr/>
          </a:p>
          <a:p>
            <a:pPr marL="0" lvl="0" indent="0" algn="l" rtl="0">
              <a:spcBef>
                <a:spcPts val="1600"/>
              </a:spcBef>
              <a:spcAft>
                <a:spcPts val="1600"/>
              </a:spcAft>
              <a:buNone/>
            </a:pPr>
            <a:endParaRPr/>
          </a:p>
        </p:txBody>
      </p:sp>
      <p:pic>
        <p:nvPicPr>
          <p:cNvPr id="320" name="Google Shape;320;p46"/>
          <p:cNvPicPr preferRelativeResize="0"/>
          <p:nvPr/>
        </p:nvPicPr>
        <p:blipFill>
          <a:blip r:embed="rId3">
            <a:alphaModFix/>
          </a:blip>
          <a:stretch>
            <a:fillRect/>
          </a:stretch>
        </p:blipFill>
        <p:spPr>
          <a:xfrm>
            <a:off x="1491375" y="760152"/>
            <a:ext cx="6161251" cy="1509425"/>
          </a:xfrm>
          <a:prstGeom prst="rect">
            <a:avLst/>
          </a:prstGeom>
          <a:noFill/>
          <a:ln>
            <a:noFill/>
          </a:ln>
        </p:spPr>
      </p:pic>
      <p:pic>
        <p:nvPicPr>
          <p:cNvPr id="321" name="Google Shape;321;p46"/>
          <p:cNvPicPr preferRelativeResize="0"/>
          <p:nvPr/>
        </p:nvPicPr>
        <p:blipFill>
          <a:blip r:embed="rId4">
            <a:alphaModFix/>
          </a:blip>
          <a:stretch>
            <a:fillRect/>
          </a:stretch>
        </p:blipFill>
        <p:spPr>
          <a:xfrm>
            <a:off x="1686863" y="2571753"/>
            <a:ext cx="5146875" cy="2529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7"/>
          <p:cNvSpPr txBox="1">
            <a:spLocks noGrp="1"/>
          </p:cNvSpPr>
          <p:nvPr>
            <p:ph type="title"/>
          </p:nvPr>
        </p:nvSpPr>
        <p:spPr>
          <a:xfrm>
            <a:off x="311700" y="16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 and audio sample</a:t>
            </a:r>
            <a:endParaRPr/>
          </a:p>
        </p:txBody>
      </p:sp>
      <p:pic>
        <p:nvPicPr>
          <p:cNvPr id="327" name="Google Shape;327;p47"/>
          <p:cNvPicPr preferRelativeResize="0"/>
          <p:nvPr/>
        </p:nvPicPr>
        <p:blipFill>
          <a:blip r:embed="rId6">
            <a:alphaModFix/>
          </a:blip>
          <a:stretch>
            <a:fillRect/>
          </a:stretch>
        </p:blipFill>
        <p:spPr>
          <a:xfrm>
            <a:off x="387327" y="953575"/>
            <a:ext cx="3875175" cy="3855900"/>
          </a:xfrm>
          <a:prstGeom prst="rect">
            <a:avLst/>
          </a:prstGeom>
          <a:noFill/>
          <a:ln>
            <a:noFill/>
          </a:ln>
        </p:spPr>
      </p:pic>
      <p:sp>
        <p:nvSpPr>
          <p:cNvPr id="328" name="Google Shape;328;p47"/>
          <p:cNvSpPr txBox="1"/>
          <p:nvPr/>
        </p:nvSpPr>
        <p:spPr>
          <a:xfrm>
            <a:off x="5812073" y="3796845"/>
            <a:ext cx="2865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Extracted File by VoI-GAN</a:t>
            </a:r>
            <a:endParaRPr dirty="0"/>
          </a:p>
        </p:txBody>
      </p:sp>
      <p:sp>
        <p:nvSpPr>
          <p:cNvPr id="330" name="Google Shape;330;p47"/>
          <p:cNvSpPr txBox="1"/>
          <p:nvPr/>
        </p:nvSpPr>
        <p:spPr>
          <a:xfrm>
            <a:off x="5802407" y="928020"/>
            <a:ext cx="11598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Original File </a:t>
            </a:r>
            <a:endParaRPr dirty="0"/>
          </a:p>
        </p:txBody>
      </p:sp>
      <p:sp>
        <p:nvSpPr>
          <p:cNvPr id="333" name="Google Shape;333;p47"/>
          <p:cNvSpPr txBox="1"/>
          <p:nvPr/>
        </p:nvSpPr>
        <p:spPr>
          <a:xfrm>
            <a:off x="5734251" y="2317880"/>
            <a:ext cx="2865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Extracted File by Model 2</a:t>
            </a:r>
            <a:endParaRPr dirty="0"/>
          </a:p>
        </p:txBody>
      </p:sp>
      <p:pic>
        <p:nvPicPr>
          <p:cNvPr id="10" name="male.wav">
            <a:hlinkClick r:id="" action="ppaction://media"/>
          </p:cNvPr>
          <p:cNvPicPr>
            <a:picLocks noRot="1" noChangeAspect="1"/>
          </p:cNvPicPr>
          <p:nvPr>
            <a:wavAudioFile r:embed="rId1" name="male.wav"/>
          </p:nvPr>
        </p:nvPicPr>
        <p:blipFill>
          <a:blip r:embed="rId7"/>
          <a:stretch>
            <a:fillRect/>
          </a:stretch>
        </p:blipFill>
        <p:spPr>
          <a:xfrm>
            <a:off x="5379396" y="992627"/>
            <a:ext cx="304800" cy="304800"/>
          </a:xfrm>
          <a:prstGeom prst="rect">
            <a:avLst/>
          </a:prstGeom>
        </p:spPr>
      </p:pic>
      <p:pic>
        <p:nvPicPr>
          <p:cNvPr id="11" name="show.wav">
            <a:hlinkClick r:id="" action="ppaction://media"/>
          </p:cNvPr>
          <p:cNvPicPr>
            <a:picLocks noRot="1" noChangeAspect="1"/>
          </p:cNvPicPr>
          <p:nvPr>
            <a:wavAudioFile r:embed="rId2" name="show.wav"/>
          </p:nvPr>
        </p:nvPicPr>
        <p:blipFill>
          <a:blip r:embed="rId8"/>
          <a:stretch>
            <a:fillRect/>
          </a:stretch>
        </p:blipFill>
        <p:spPr>
          <a:xfrm>
            <a:off x="5405336" y="2367470"/>
            <a:ext cx="304800" cy="304800"/>
          </a:xfrm>
          <a:prstGeom prst="rect">
            <a:avLst/>
          </a:prstGeom>
        </p:spPr>
      </p:pic>
      <p:pic>
        <p:nvPicPr>
          <p:cNvPr id="12" name="Final_reconstruction1000.wav">
            <a:hlinkClick r:id="" action="ppaction://media"/>
          </p:cNvPr>
          <p:cNvPicPr>
            <a:picLocks noRot="1" noChangeAspect="1"/>
          </p:cNvPicPr>
          <p:nvPr>
            <a:wavAudioFile r:embed="rId3" name="Final_reconstruction1000.wav"/>
          </p:nvPr>
        </p:nvPicPr>
        <p:blipFill>
          <a:blip r:embed="rId9"/>
          <a:stretch>
            <a:fillRect/>
          </a:stretch>
        </p:blipFill>
        <p:spPr>
          <a:xfrm>
            <a:off x="5431279" y="3884984"/>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 fill="hold"/>
                                        <p:tgtEl>
                                          <p:spTgt spid="10"/>
                                        </p:tgtEl>
                                      </p:cBhvr>
                                    </p:cmd>
                                  </p:childTnLst>
                                </p:cTn>
                              </p:par>
                            </p:childTnLst>
                          </p:cTn>
                        </p:par>
                      </p:childTnLst>
                    </p:cTn>
                  </p:par>
                </p:childTnLst>
              </p:cTn>
              <p:nextCondLst>
                <p:cond evt="onClick" delay="0">
                  <p:tgtEl>
                    <p:spTgt spid="10"/>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000" fill="hold"/>
                                        <p:tgtEl>
                                          <p:spTgt spid="11"/>
                                        </p:tgtEl>
                                      </p:cBhvr>
                                    </p:cmd>
                                  </p:childTnLst>
                                </p:cTn>
                              </p:par>
                            </p:childTnLst>
                          </p:cTn>
                        </p:par>
                      </p:childTnLst>
                    </p:cTn>
                  </p:par>
                </p:childTnLst>
              </p:cTn>
              <p:nextCondLst>
                <p:cond evt="onClick" delay="0">
                  <p:tgtEl>
                    <p:spTgt spid="11"/>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000" fill="hold"/>
                                        <p:tgtEl>
                                          <p:spTgt spid="12"/>
                                        </p:tgtEl>
                                      </p:cBhvr>
                                    </p:cmd>
                                  </p:childTnLst>
                                </p:cTn>
                              </p:par>
                            </p:childTnLst>
                          </p:cTn>
                        </p:par>
                      </p:childTnLst>
                    </p:cTn>
                  </p:par>
                </p:childTnLst>
              </p:cTn>
              <p:nextCondLst>
                <p:cond evt="onClick" delay="0">
                  <p:tgtEl>
                    <p:spTgt spid="12"/>
                  </p:tgtEl>
                </p:cond>
              </p:nextCondLst>
            </p:seq>
            <p:audio>
              <p:cMediaNode>
                <p:cTn id="19" fill="hold" display="0">
                  <p:stCondLst>
                    <p:cond delay="indefinite"/>
                  </p:stCondLst>
                  <p:endCondLst>
                    <p:cond evt="onNext" delay="0">
                      <p:tgtEl>
                        <p:sldTgt/>
                      </p:tgtEl>
                    </p:cond>
                    <p:cond evt="onPrev" delay="0">
                      <p:tgtEl>
                        <p:sldTgt/>
                      </p:tgtEl>
                    </p:cond>
                    <p:cond evt="onStopAudio" delay="0">
                      <p:tgtEl>
                        <p:sldTgt/>
                      </p:tgtEl>
                    </p:cond>
                  </p:endCondLst>
                </p:cTn>
                <p:tgtEl>
                  <p:spTgt spid="1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8"/>
          <p:cNvSpPr txBox="1">
            <a:spLocks noGrp="1"/>
          </p:cNvSpPr>
          <p:nvPr>
            <p:ph type="title"/>
          </p:nvPr>
        </p:nvSpPr>
        <p:spPr>
          <a:xfrm>
            <a:off x="311700" y="15560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Hiding Video in Image</a:t>
            </a:r>
            <a:endParaRPr/>
          </a:p>
        </p:txBody>
      </p:sp>
      <p:pic>
        <p:nvPicPr>
          <p:cNvPr id="339" name="Google Shape;339;p48"/>
          <p:cNvPicPr preferRelativeResize="0"/>
          <p:nvPr/>
        </p:nvPicPr>
        <p:blipFill>
          <a:blip r:embed="rId3">
            <a:alphaModFix/>
          </a:blip>
          <a:stretch>
            <a:fillRect/>
          </a:stretch>
        </p:blipFill>
        <p:spPr>
          <a:xfrm>
            <a:off x="152400" y="1149800"/>
            <a:ext cx="8839203" cy="373125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9"/>
          <p:cNvSpPr txBox="1">
            <a:spLocks noGrp="1"/>
          </p:cNvSpPr>
          <p:nvPr>
            <p:ph type="title"/>
          </p:nvPr>
        </p:nvSpPr>
        <p:spPr>
          <a:xfrm>
            <a:off x="311700" y="155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345" name="Google Shape;345;p49"/>
          <p:cNvSpPr txBox="1">
            <a:spLocks noGrp="1"/>
          </p:cNvSpPr>
          <p:nvPr>
            <p:ph type="body" idx="1"/>
          </p:nvPr>
        </p:nvSpPr>
        <p:spPr>
          <a:xfrm>
            <a:off x="311700" y="952275"/>
            <a:ext cx="8520600" cy="3646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This is a completely new variant of data hiding, the novelty of this work also includes the proposal of this new research area.</a:t>
            </a: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We propose two working models using deep generative models.</a:t>
            </a:r>
            <a:endParaRPr/>
          </a:p>
          <a:p>
            <a:pPr marL="914400" lvl="1" indent="-317500" algn="l" rtl="0">
              <a:spcBef>
                <a:spcPts val="0"/>
              </a:spcBef>
              <a:spcAft>
                <a:spcPts val="0"/>
              </a:spcAft>
              <a:buSzPts val="1400"/>
              <a:buAutoNum type="alphaLcPeriod"/>
            </a:pPr>
            <a:r>
              <a:rPr lang="en"/>
              <a:t>Using Recurrent Neural Networks.</a:t>
            </a:r>
            <a:endParaRPr/>
          </a:p>
          <a:p>
            <a:pPr marL="914400" lvl="1" indent="-317500" algn="l" rtl="0">
              <a:spcBef>
                <a:spcPts val="0"/>
              </a:spcBef>
              <a:spcAft>
                <a:spcPts val="0"/>
              </a:spcAft>
              <a:buSzPts val="1400"/>
              <a:buAutoNum type="alphaLcPeriod"/>
            </a:pPr>
            <a:r>
              <a:rPr lang="en"/>
              <a:t>Using 3-D spatio temporal Convolutional networks.</a:t>
            </a: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More detailed analysis and refining of these models are the possibilities for the future work.</a:t>
            </a:r>
            <a:endParaRPr/>
          </a:p>
        </p:txBody>
      </p:sp>
      <p:sp>
        <p:nvSpPr>
          <p:cNvPr id="346" name="Google Shape;346;p49"/>
          <p:cNvSpPr txBox="1">
            <a:spLocks noGrp="1"/>
          </p:cNvSpPr>
          <p:nvPr>
            <p:ph type="title"/>
          </p:nvPr>
        </p:nvSpPr>
        <p:spPr>
          <a:xfrm>
            <a:off x="0" y="4698600"/>
            <a:ext cx="92586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0000"/>
                </a:solidFill>
              </a:rPr>
              <a:t>Rohit G, Deepak Mishra, Hiding Video in Images using temporal GANs, Submission to IEEE International Workshop on Information Forensics and Security (WIFS) </a:t>
            </a:r>
            <a:endParaRPr sz="1200">
              <a:solidFill>
                <a:srgbClr val="FF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0"/>
          <p:cNvSpPr txBox="1">
            <a:spLocks noGrp="1"/>
          </p:cNvSpPr>
          <p:nvPr>
            <p:ph type="title"/>
          </p:nvPr>
        </p:nvSpPr>
        <p:spPr>
          <a:xfrm>
            <a:off x="70050" y="37675"/>
            <a:ext cx="837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Proposed Method - RNN version (Vid-in-Img-RAN)</a:t>
            </a:r>
            <a:endParaRPr/>
          </a:p>
        </p:txBody>
      </p:sp>
      <p:sp>
        <p:nvSpPr>
          <p:cNvPr id="352" name="Google Shape;352;p50"/>
          <p:cNvSpPr txBox="1"/>
          <p:nvPr/>
        </p:nvSpPr>
        <p:spPr>
          <a:xfrm>
            <a:off x="3949325" y="1076925"/>
            <a:ext cx="5115900" cy="3928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The very first attempt to hide video in image. </a:t>
            </a:r>
            <a:endParaRPr/>
          </a:p>
          <a:p>
            <a:pPr marL="914400" lvl="0" indent="0" algn="l" rtl="0">
              <a:spcBef>
                <a:spcPts val="0"/>
              </a:spcBef>
              <a:spcAft>
                <a:spcPts val="0"/>
              </a:spcAft>
              <a:buNone/>
            </a:pPr>
            <a:endParaRPr>
              <a:solidFill>
                <a:srgbClr val="CC0000"/>
              </a:solidFill>
            </a:endParaRPr>
          </a:p>
          <a:p>
            <a:pPr marL="457200" lvl="0" indent="-317500" algn="l" rtl="0">
              <a:spcBef>
                <a:spcPts val="0"/>
              </a:spcBef>
              <a:spcAft>
                <a:spcPts val="0"/>
              </a:spcAft>
              <a:buSzPts val="1400"/>
              <a:buChar char="●"/>
            </a:pPr>
            <a:r>
              <a:rPr lang="en">
                <a:solidFill>
                  <a:srgbClr val="CC0000"/>
                </a:solidFill>
              </a:rPr>
              <a:t>Video Processing Network</a:t>
            </a:r>
            <a:r>
              <a:rPr lang="en"/>
              <a:t> (many-to-many RNN) to extract features of video and a shape them into 3D. </a:t>
            </a:r>
            <a:endParaRPr/>
          </a:p>
          <a:p>
            <a:pPr marL="457200" lvl="0" indent="0" algn="l" rtl="0">
              <a:spcBef>
                <a:spcPts val="0"/>
              </a:spcBef>
              <a:spcAft>
                <a:spcPts val="0"/>
              </a:spcAft>
              <a:buNone/>
            </a:pPr>
            <a:endParaRPr>
              <a:solidFill>
                <a:srgbClr val="CC0000"/>
              </a:solidFill>
            </a:endParaRPr>
          </a:p>
          <a:p>
            <a:pPr marL="457200" lvl="0" indent="-317500" algn="l" rtl="0">
              <a:spcBef>
                <a:spcPts val="0"/>
              </a:spcBef>
              <a:spcAft>
                <a:spcPts val="0"/>
              </a:spcAft>
              <a:buSzPts val="1400"/>
              <a:buChar char="●"/>
            </a:pPr>
            <a:r>
              <a:rPr lang="en">
                <a:solidFill>
                  <a:srgbClr val="CC0000"/>
                </a:solidFill>
              </a:rPr>
              <a:t>Hiding Network </a:t>
            </a:r>
            <a:r>
              <a:rPr lang="en"/>
              <a:t>(simple autoencoder) takes the cover image produces an encoded image by concatenating the video latent representations.</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Video Processing Network is built with stacks of LSTM cells with convolutions (Conv LSTM).</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Hiding Network is built with traditional 2D convolution layers.  </a:t>
            </a:r>
            <a:endParaRPr/>
          </a:p>
        </p:txBody>
      </p:sp>
      <p:pic>
        <p:nvPicPr>
          <p:cNvPr id="353" name="Google Shape;353;p50"/>
          <p:cNvPicPr preferRelativeResize="0"/>
          <p:nvPr/>
        </p:nvPicPr>
        <p:blipFill>
          <a:blip r:embed="rId3">
            <a:alphaModFix/>
          </a:blip>
          <a:stretch>
            <a:fillRect/>
          </a:stretch>
        </p:blipFill>
        <p:spPr>
          <a:xfrm>
            <a:off x="152400" y="525600"/>
            <a:ext cx="3458625" cy="4617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1"/>
          <p:cNvSpPr txBox="1">
            <a:spLocks noGrp="1"/>
          </p:cNvSpPr>
          <p:nvPr>
            <p:ph type="title"/>
          </p:nvPr>
        </p:nvSpPr>
        <p:spPr>
          <a:xfrm>
            <a:off x="70050" y="37675"/>
            <a:ext cx="837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Proposed Method - RNN version (Vid-in-Img-RAN)</a:t>
            </a:r>
            <a:endParaRPr/>
          </a:p>
        </p:txBody>
      </p:sp>
      <p:pic>
        <p:nvPicPr>
          <p:cNvPr id="359" name="Google Shape;359;p51"/>
          <p:cNvPicPr preferRelativeResize="0"/>
          <p:nvPr/>
        </p:nvPicPr>
        <p:blipFill>
          <a:blip r:embed="rId3">
            <a:alphaModFix/>
          </a:blip>
          <a:stretch>
            <a:fillRect/>
          </a:stretch>
        </p:blipFill>
        <p:spPr>
          <a:xfrm>
            <a:off x="152400" y="525600"/>
            <a:ext cx="3458625" cy="4617900"/>
          </a:xfrm>
          <a:prstGeom prst="rect">
            <a:avLst/>
          </a:prstGeom>
          <a:noFill/>
          <a:ln>
            <a:noFill/>
          </a:ln>
        </p:spPr>
      </p:pic>
      <p:pic>
        <p:nvPicPr>
          <p:cNvPr id="360" name="Google Shape;360;p51"/>
          <p:cNvPicPr preferRelativeResize="0"/>
          <p:nvPr/>
        </p:nvPicPr>
        <p:blipFill>
          <a:blip r:embed="rId4">
            <a:alphaModFix/>
          </a:blip>
          <a:stretch>
            <a:fillRect/>
          </a:stretch>
        </p:blipFill>
        <p:spPr>
          <a:xfrm>
            <a:off x="4770561" y="1030524"/>
            <a:ext cx="2599171" cy="368225"/>
          </a:xfrm>
          <a:prstGeom prst="rect">
            <a:avLst/>
          </a:prstGeom>
          <a:noFill/>
          <a:ln>
            <a:noFill/>
          </a:ln>
        </p:spPr>
      </p:pic>
      <p:sp>
        <p:nvSpPr>
          <p:cNvPr id="361" name="Google Shape;361;p51"/>
          <p:cNvSpPr txBox="1"/>
          <p:nvPr/>
        </p:nvSpPr>
        <p:spPr>
          <a:xfrm>
            <a:off x="7231975" y="1030587"/>
            <a:ext cx="179400" cy="36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pic>
        <p:nvPicPr>
          <p:cNvPr id="362" name="Google Shape;362;p51"/>
          <p:cNvPicPr preferRelativeResize="0"/>
          <p:nvPr/>
        </p:nvPicPr>
        <p:blipFill>
          <a:blip r:embed="rId5">
            <a:alphaModFix/>
          </a:blip>
          <a:stretch>
            <a:fillRect/>
          </a:stretch>
        </p:blipFill>
        <p:spPr>
          <a:xfrm>
            <a:off x="4620082" y="1705670"/>
            <a:ext cx="3245300" cy="572700"/>
          </a:xfrm>
          <a:prstGeom prst="rect">
            <a:avLst/>
          </a:prstGeom>
          <a:noFill/>
          <a:ln>
            <a:noFill/>
          </a:ln>
        </p:spPr>
      </p:pic>
      <p:pic>
        <p:nvPicPr>
          <p:cNvPr id="363" name="Google Shape;363;p51"/>
          <p:cNvPicPr preferRelativeResize="0"/>
          <p:nvPr/>
        </p:nvPicPr>
        <p:blipFill>
          <a:blip r:embed="rId6">
            <a:alphaModFix/>
          </a:blip>
          <a:stretch>
            <a:fillRect/>
          </a:stretch>
        </p:blipFill>
        <p:spPr>
          <a:xfrm>
            <a:off x="4519469" y="2520569"/>
            <a:ext cx="3446519" cy="572700"/>
          </a:xfrm>
          <a:prstGeom prst="rect">
            <a:avLst/>
          </a:prstGeom>
          <a:noFill/>
          <a:ln>
            <a:noFill/>
          </a:ln>
        </p:spPr>
      </p:pic>
      <p:sp>
        <p:nvSpPr>
          <p:cNvPr id="364" name="Google Shape;364;p51"/>
          <p:cNvSpPr/>
          <p:nvPr/>
        </p:nvSpPr>
        <p:spPr>
          <a:xfrm>
            <a:off x="4257788" y="3631400"/>
            <a:ext cx="3969900" cy="8217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5" name="Google Shape;365;p51"/>
          <p:cNvPicPr preferRelativeResize="0"/>
          <p:nvPr/>
        </p:nvPicPr>
        <p:blipFill>
          <a:blip r:embed="rId7">
            <a:alphaModFix/>
          </a:blip>
          <a:stretch>
            <a:fillRect/>
          </a:stretch>
        </p:blipFill>
        <p:spPr>
          <a:xfrm>
            <a:off x="4362663" y="3673646"/>
            <a:ext cx="3742000" cy="279725"/>
          </a:xfrm>
          <a:prstGeom prst="rect">
            <a:avLst/>
          </a:prstGeom>
          <a:noFill/>
          <a:ln>
            <a:noFill/>
          </a:ln>
        </p:spPr>
      </p:pic>
      <p:pic>
        <p:nvPicPr>
          <p:cNvPr id="366" name="Google Shape;366;p51"/>
          <p:cNvPicPr preferRelativeResize="0"/>
          <p:nvPr/>
        </p:nvPicPr>
        <p:blipFill>
          <a:blip r:embed="rId8">
            <a:alphaModFix/>
          </a:blip>
          <a:stretch>
            <a:fillRect/>
          </a:stretch>
        </p:blipFill>
        <p:spPr>
          <a:xfrm>
            <a:off x="4515913" y="4101195"/>
            <a:ext cx="395925" cy="250375"/>
          </a:xfrm>
          <a:prstGeom prst="rect">
            <a:avLst/>
          </a:prstGeom>
          <a:noFill/>
          <a:ln>
            <a:noFill/>
          </a:ln>
        </p:spPr>
      </p:pic>
      <p:pic>
        <p:nvPicPr>
          <p:cNvPr id="367" name="Google Shape;367;p51"/>
          <p:cNvPicPr preferRelativeResize="0"/>
          <p:nvPr/>
        </p:nvPicPr>
        <p:blipFill>
          <a:blip r:embed="rId9">
            <a:alphaModFix/>
          </a:blip>
          <a:stretch>
            <a:fillRect/>
          </a:stretch>
        </p:blipFill>
        <p:spPr>
          <a:xfrm>
            <a:off x="4911850" y="4033575"/>
            <a:ext cx="2892000" cy="385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descr="Picture3.png"/>
          <p:cNvPicPr preferRelativeResize="0"/>
          <p:nvPr/>
        </p:nvPicPr>
        <p:blipFill rotWithShape="1">
          <a:blip r:embed="rId3">
            <a:alphaModFix/>
          </a:blip>
          <a:srcRect/>
          <a:stretch/>
        </p:blipFill>
        <p:spPr>
          <a:xfrm>
            <a:off x="1205091" y="438150"/>
            <a:ext cx="6733800" cy="4267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2"/>
          <p:cNvSpPr txBox="1">
            <a:spLocks noGrp="1"/>
          </p:cNvSpPr>
          <p:nvPr>
            <p:ph type="title"/>
          </p:nvPr>
        </p:nvSpPr>
        <p:spPr>
          <a:xfrm>
            <a:off x="70050" y="37675"/>
            <a:ext cx="837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Proposed Method - RNN version (Vid-in-Img-RAN)</a:t>
            </a:r>
            <a:endParaRPr/>
          </a:p>
        </p:txBody>
      </p:sp>
      <p:sp>
        <p:nvSpPr>
          <p:cNvPr id="373" name="Google Shape;373;p52"/>
          <p:cNvSpPr txBox="1"/>
          <p:nvPr/>
        </p:nvSpPr>
        <p:spPr>
          <a:xfrm>
            <a:off x="4073575" y="1215000"/>
            <a:ext cx="5115900" cy="3928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Extraction is the most challenging task.</a:t>
            </a:r>
            <a:endParaRPr/>
          </a:p>
          <a:p>
            <a:pPr marL="914400" lvl="0" indent="0" algn="l" rtl="0">
              <a:spcBef>
                <a:spcPts val="0"/>
              </a:spcBef>
              <a:spcAft>
                <a:spcPts val="0"/>
              </a:spcAft>
              <a:buNone/>
            </a:pPr>
            <a:endParaRPr>
              <a:solidFill>
                <a:srgbClr val="CC0000"/>
              </a:solidFill>
            </a:endParaRPr>
          </a:p>
          <a:p>
            <a:pPr marL="457200" lvl="0" indent="-317500" algn="l" rtl="0">
              <a:spcBef>
                <a:spcPts val="0"/>
              </a:spcBef>
              <a:spcAft>
                <a:spcPts val="0"/>
              </a:spcAft>
              <a:buSzPts val="1400"/>
              <a:buChar char="●"/>
            </a:pPr>
            <a:r>
              <a:rPr lang="en"/>
              <a:t>A convolution layer that acts like temporal feature extractor. </a:t>
            </a:r>
            <a:endParaRPr/>
          </a:p>
          <a:p>
            <a:pPr marL="457200" lvl="0" indent="0" algn="l" rtl="0">
              <a:spcBef>
                <a:spcPts val="0"/>
              </a:spcBef>
              <a:spcAft>
                <a:spcPts val="0"/>
              </a:spcAft>
              <a:buNone/>
            </a:pPr>
            <a:endParaRPr>
              <a:solidFill>
                <a:srgbClr val="CC0000"/>
              </a:solidFill>
            </a:endParaRPr>
          </a:p>
          <a:p>
            <a:pPr marL="457200" lvl="0" indent="-317500" algn="l" rtl="0">
              <a:spcBef>
                <a:spcPts val="0"/>
              </a:spcBef>
              <a:spcAft>
                <a:spcPts val="0"/>
              </a:spcAft>
              <a:buSzPts val="1400"/>
              <a:buChar char="●"/>
            </a:pPr>
            <a:r>
              <a:rPr lang="en"/>
              <a:t>All the spatially channel activations are converted to temporal features.</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The main body of extractor is another RNN stack with convolutions.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The output will be a 4D data with 3D temporal frames</a:t>
            </a:r>
            <a:endParaRPr/>
          </a:p>
        </p:txBody>
      </p:sp>
      <p:pic>
        <p:nvPicPr>
          <p:cNvPr id="374" name="Google Shape;374;p52"/>
          <p:cNvPicPr preferRelativeResize="0"/>
          <p:nvPr/>
        </p:nvPicPr>
        <p:blipFill>
          <a:blip r:embed="rId3">
            <a:alphaModFix/>
          </a:blip>
          <a:stretch>
            <a:fillRect/>
          </a:stretch>
        </p:blipFill>
        <p:spPr>
          <a:xfrm>
            <a:off x="152400" y="562116"/>
            <a:ext cx="3769300" cy="436130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3"/>
          <p:cNvSpPr txBox="1">
            <a:spLocks noGrp="1"/>
          </p:cNvSpPr>
          <p:nvPr>
            <p:ph type="title"/>
          </p:nvPr>
        </p:nvSpPr>
        <p:spPr>
          <a:xfrm>
            <a:off x="70050" y="37675"/>
            <a:ext cx="837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Proposed Method - RNN version (Vid-in-Img-RAN)</a:t>
            </a:r>
            <a:endParaRPr/>
          </a:p>
        </p:txBody>
      </p:sp>
      <p:pic>
        <p:nvPicPr>
          <p:cNvPr id="380" name="Google Shape;380;p53"/>
          <p:cNvPicPr preferRelativeResize="0"/>
          <p:nvPr/>
        </p:nvPicPr>
        <p:blipFill>
          <a:blip r:embed="rId3">
            <a:alphaModFix/>
          </a:blip>
          <a:stretch>
            <a:fillRect/>
          </a:stretch>
        </p:blipFill>
        <p:spPr>
          <a:xfrm>
            <a:off x="152400" y="562116"/>
            <a:ext cx="3769300" cy="4361309"/>
          </a:xfrm>
          <a:prstGeom prst="rect">
            <a:avLst/>
          </a:prstGeom>
          <a:noFill/>
          <a:ln>
            <a:noFill/>
          </a:ln>
        </p:spPr>
      </p:pic>
      <p:pic>
        <p:nvPicPr>
          <p:cNvPr id="381" name="Google Shape;381;p53"/>
          <p:cNvPicPr preferRelativeResize="0"/>
          <p:nvPr/>
        </p:nvPicPr>
        <p:blipFill>
          <a:blip r:embed="rId4">
            <a:alphaModFix/>
          </a:blip>
          <a:stretch>
            <a:fillRect/>
          </a:stretch>
        </p:blipFill>
        <p:spPr>
          <a:xfrm>
            <a:off x="4496209" y="1294500"/>
            <a:ext cx="4052741" cy="509600"/>
          </a:xfrm>
          <a:prstGeom prst="rect">
            <a:avLst/>
          </a:prstGeom>
          <a:noFill/>
          <a:ln>
            <a:noFill/>
          </a:ln>
        </p:spPr>
      </p:pic>
      <p:pic>
        <p:nvPicPr>
          <p:cNvPr id="382" name="Google Shape;382;p53"/>
          <p:cNvPicPr preferRelativeResize="0"/>
          <p:nvPr/>
        </p:nvPicPr>
        <p:blipFill>
          <a:blip r:embed="rId5">
            <a:alphaModFix/>
          </a:blip>
          <a:stretch>
            <a:fillRect/>
          </a:stretch>
        </p:blipFill>
        <p:spPr>
          <a:xfrm>
            <a:off x="6606749" y="1804099"/>
            <a:ext cx="2537250" cy="350700"/>
          </a:xfrm>
          <a:prstGeom prst="rect">
            <a:avLst/>
          </a:prstGeom>
          <a:noFill/>
          <a:ln>
            <a:noFill/>
          </a:ln>
          <a:effectLst>
            <a:outerShdw blurRad="57150" dist="19050" dir="5400000" algn="bl" rotWithShape="0">
              <a:srgbClr val="000000">
                <a:alpha val="50000"/>
              </a:srgbClr>
            </a:outerShdw>
          </a:effectLst>
        </p:spPr>
      </p:pic>
      <p:sp>
        <p:nvSpPr>
          <p:cNvPr id="383" name="Google Shape;383;p53"/>
          <p:cNvSpPr/>
          <p:nvPr/>
        </p:nvSpPr>
        <p:spPr>
          <a:xfrm>
            <a:off x="4779175" y="2845200"/>
            <a:ext cx="3866100" cy="8355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4" name="Google Shape;384;p53"/>
          <p:cNvPicPr preferRelativeResize="0"/>
          <p:nvPr/>
        </p:nvPicPr>
        <p:blipFill>
          <a:blip r:embed="rId6">
            <a:alphaModFix/>
          </a:blip>
          <a:stretch>
            <a:fillRect/>
          </a:stretch>
        </p:blipFill>
        <p:spPr>
          <a:xfrm>
            <a:off x="4878638" y="2962550"/>
            <a:ext cx="3697583" cy="258825"/>
          </a:xfrm>
          <a:prstGeom prst="rect">
            <a:avLst/>
          </a:prstGeom>
          <a:noFill/>
          <a:ln>
            <a:noFill/>
          </a:ln>
        </p:spPr>
      </p:pic>
      <p:pic>
        <p:nvPicPr>
          <p:cNvPr id="385" name="Google Shape;385;p53"/>
          <p:cNvPicPr preferRelativeResize="0"/>
          <p:nvPr/>
        </p:nvPicPr>
        <p:blipFill>
          <a:blip r:embed="rId7">
            <a:alphaModFix/>
          </a:blip>
          <a:stretch>
            <a:fillRect/>
          </a:stretch>
        </p:blipFill>
        <p:spPr>
          <a:xfrm>
            <a:off x="6313282" y="3307575"/>
            <a:ext cx="993975" cy="315025"/>
          </a:xfrm>
          <a:prstGeom prst="rect">
            <a:avLst/>
          </a:prstGeom>
          <a:noFill/>
          <a:ln>
            <a:noFill/>
          </a:ln>
        </p:spPr>
      </p:pic>
      <p:pic>
        <p:nvPicPr>
          <p:cNvPr id="386" name="Google Shape;386;p53"/>
          <p:cNvPicPr preferRelativeResize="0"/>
          <p:nvPr/>
        </p:nvPicPr>
        <p:blipFill>
          <a:blip r:embed="rId8">
            <a:alphaModFix/>
          </a:blip>
          <a:stretch>
            <a:fillRect/>
          </a:stretch>
        </p:blipFill>
        <p:spPr>
          <a:xfrm>
            <a:off x="3583264" y="4360996"/>
            <a:ext cx="5560733" cy="572700"/>
          </a:xfrm>
          <a:prstGeom prst="rect">
            <a:avLst/>
          </a:prstGeom>
          <a:noFill/>
          <a:ln>
            <a:noFill/>
          </a:ln>
        </p:spPr>
      </p:pic>
      <p:sp>
        <p:nvSpPr>
          <p:cNvPr id="387" name="Google Shape;387;p53"/>
          <p:cNvSpPr/>
          <p:nvPr/>
        </p:nvSpPr>
        <p:spPr>
          <a:xfrm>
            <a:off x="3583275" y="4371100"/>
            <a:ext cx="5496000" cy="509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4"/>
          <p:cNvSpPr txBox="1">
            <a:spLocks noGrp="1"/>
          </p:cNvSpPr>
          <p:nvPr>
            <p:ph type="title"/>
          </p:nvPr>
        </p:nvSpPr>
        <p:spPr>
          <a:xfrm>
            <a:off x="311700" y="79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Drawback</a:t>
            </a:r>
            <a:endParaRPr/>
          </a:p>
        </p:txBody>
      </p:sp>
      <p:sp>
        <p:nvSpPr>
          <p:cNvPr id="393" name="Google Shape;393;p54"/>
          <p:cNvSpPr txBox="1">
            <a:spLocks noGrp="1"/>
          </p:cNvSpPr>
          <p:nvPr>
            <p:ph type="body" idx="1"/>
          </p:nvPr>
        </p:nvSpPr>
        <p:spPr>
          <a:xfrm>
            <a:off x="311700" y="711950"/>
            <a:ext cx="8520600" cy="1394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drawback is the structure of a vanilla LSTM. The first cell has no information except the input, while the last has all the important past info.</a:t>
            </a:r>
            <a:endParaRPr/>
          </a:p>
          <a:p>
            <a:pPr marL="0" lvl="0" indent="0" algn="l" rtl="0">
              <a:spcBef>
                <a:spcPts val="1600"/>
              </a:spcBef>
              <a:spcAft>
                <a:spcPts val="0"/>
              </a:spcAft>
              <a:buNone/>
            </a:pPr>
            <a:endParaRPr/>
          </a:p>
          <a:p>
            <a:pPr marL="457200" lvl="0" indent="0" algn="l" rtl="0">
              <a:spcBef>
                <a:spcPts val="1600"/>
              </a:spcBef>
              <a:spcAft>
                <a:spcPts val="0"/>
              </a:spcAft>
              <a:buNone/>
            </a:pPr>
            <a:endParaRPr/>
          </a:p>
          <a:p>
            <a:pPr marL="0" lvl="0" indent="0" algn="l" rtl="0">
              <a:spcBef>
                <a:spcPts val="1600"/>
              </a:spcBef>
              <a:spcAft>
                <a:spcPts val="0"/>
              </a:spcAft>
              <a:buNone/>
            </a:pPr>
            <a:endParaRPr/>
          </a:p>
          <a:p>
            <a:pPr marL="457200" lvl="0" indent="0" algn="l" rtl="0">
              <a:spcBef>
                <a:spcPts val="1600"/>
              </a:spcBef>
              <a:spcAft>
                <a:spcPts val="1600"/>
              </a:spcAft>
              <a:buNone/>
            </a:pPr>
            <a:endParaRPr/>
          </a:p>
        </p:txBody>
      </p:sp>
      <p:sp>
        <p:nvSpPr>
          <p:cNvPr id="394" name="Google Shape;394;p54"/>
          <p:cNvSpPr txBox="1"/>
          <p:nvPr/>
        </p:nvSpPr>
        <p:spPr>
          <a:xfrm>
            <a:off x="2514600" y="2279175"/>
            <a:ext cx="4114800" cy="204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0000"/>
                </a:solidFill>
              </a:rPr>
              <a:t>Solutions</a:t>
            </a:r>
            <a:endParaRPr sz="2400">
              <a:solidFill>
                <a:srgbClr val="FF0000"/>
              </a:solidFill>
            </a:endParaRPr>
          </a:p>
          <a:p>
            <a:pPr marL="0" lvl="0" indent="0" algn="ctr" rtl="0">
              <a:spcBef>
                <a:spcPts val="0"/>
              </a:spcBef>
              <a:spcAft>
                <a:spcPts val="0"/>
              </a:spcAft>
              <a:buNone/>
            </a:pPr>
            <a:endParaRPr sz="2400">
              <a:solidFill>
                <a:srgbClr val="FF0000"/>
              </a:solidFill>
            </a:endParaRPr>
          </a:p>
          <a:p>
            <a:pPr marL="457200" lvl="0" indent="-342900" algn="ctr" rtl="0">
              <a:spcBef>
                <a:spcPts val="0"/>
              </a:spcBef>
              <a:spcAft>
                <a:spcPts val="0"/>
              </a:spcAft>
              <a:buClr>
                <a:srgbClr val="FF0000"/>
              </a:buClr>
              <a:buSzPts val="1800"/>
              <a:buChar char="➔"/>
            </a:pPr>
            <a:r>
              <a:rPr lang="en" sz="1800">
                <a:solidFill>
                  <a:srgbClr val="FF0000"/>
                </a:solidFill>
              </a:rPr>
              <a:t>Using bi-directional LSTM.</a:t>
            </a:r>
            <a:endParaRPr sz="1800">
              <a:solidFill>
                <a:srgbClr val="FF0000"/>
              </a:solidFill>
            </a:endParaRPr>
          </a:p>
          <a:p>
            <a:pPr marL="0" lvl="0" indent="0" algn="ctr" rtl="0">
              <a:spcBef>
                <a:spcPts val="0"/>
              </a:spcBef>
              <a:spcAft>
                <a:spcPts val="0"/>
              </a:spcAft>
              <a:buNone/>
            </a:pPr>
            <a:endParaRPr sz="1800">
              <a:solidFill>
                <a:srgbClr val="FF0000"/>
              </a:solidFill>
            </a:endParaRPr>
          </a:p>
          <a:p>
            <a:pPr marL="457200" lvl="0" indent="-342900" algn="ctr" rtl="0">
              <a:spcBef>
                <a:spcPts val="0"/>
              </a:spcBef>
              <a:spcAft>
                <a:spcPts val="0"/>
              </a:spcAft>
              <a:buClr>
                <a:srgbClr val="FF0000"/>
              </a:buClr>
              <a:buSzPts val="1800"/>
              <a:buChar char="➔"/>
            </a:pPr>
            <a:r>
              <a:rPr lang="en" sz="1800">
                <a:solidFill>
                  <a:srgbClr val="FF0000"/>
                </a:solidFill>
              </a:rPr>
              <a:t>Using 3D convolution layer.</a:t>
            </a:r>
            <a:endParaRPr sz="18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fade">
                                      <p:cBhvr>
                                        <p:cTn id="7" dur="1000"/>
                                        <p:tgtEl>
                                          <p:spTgt spid="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5"/>
          <p:cNvSpPr txBox="1">
            <a:spLocks noGrp="1"/>
          </p:cNvSpPr>
          <p:nvPr>
            <p:ph type="title"/>
          </p:nvPr>
        </p:nvSpPr>
        <p:spPr>
          <a:xfrm>
            <a:off x="-75700" y="0"/>
            <a:ext cx="952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Proposed Method - 3D GAN version (Vid-in-Img-3D-GAN)</a:t>
            </a:r>
            <a:endParaRPr/>
          </a:p>
        </p:txBody>
      </p:sp>
      <p:sp>
        <p:nvSpPr>
          <p:cNvPr id="400" name="Google Shape;400;p55"/>
          <p:cNvSpPr txBox="1"/>
          <p:nvPr/>
        </p:nvSpPr>
        <p:spPr>
          <a:xfrm>
            <a:off x="0" y="3374375"/>
            <a:ext cx="9065100" cy="1631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Slightly refined version with less number of computational operations and a more involved method.</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solidFill>
                  <a:srgbClr val="CC0000"/>
                </a:solidFill>
              </a:rPr>
              <a:t>Video Processing Network</a:t>
            </a:r>
            <a:r>
              <a:rPr lang="en">
                <a:solidFill>
                  <a:schemeClr val="dk1"/>
                </a:solidFill>
              </a:rPr>
              <a:t> (3D Conv net) to extract features of video and a shape them into 3D.</a:t>
            </a:r>
            <a:endParaRPr>
              <a:solidFill>
                <a:schemeClr val="dk1"/>
              </a:solidFill>
            </a:endParaRPr>
          </a:p>
          <a:p>
            <a:pPr marL="914400" lvl="0" indent="0" algn="l" rtl="0">
              <a:spcBef>
                <a:spcPts val="0"/>
              </a:spcBef>
              <a:spcAft>
                <a:spcPts val="0"/>
              </a:spcAft>
              <a:buNone/>
            </a:pPr>
            <a:endParaRPr>
              <a:solidFill>
                <a:srgbClr val="CC0000"/>
              </a:solidFill>
            </a:endParaRPr>
          </a:p>
          <a:p>
            <a:pPr marL="457200" lvl="0" indent="-317500" algn="l" rtl="0">
              <a:spcBef>
                <a:spcPts val="0"/>
              </a:spcBef>
              <a:spcAft>
                <a:spcPts val="0"/>
              </a:spcAft>
              <a:buClr>
                <a:schemeClr val="dk1"/>
              </a:buClr>
              <a:buSzPts val="1400"/>
              <a:buChar char="●"/>
            </a:pPr>
            <a:r>
              <a:rPr lang="en">
                <a:solidFill>
                  <a:srgbClr val="CC0000"/>
                </a:solidFill>
              </a:rPr>
              <a:t>Hiding Network </a:t>
            </a:r>
            <a:r>
              <a:rPr lang="en">
                <a:solidFill>
                  <a:schemeClr val="dk1"/>
                </a:solidFill>
              </a:rPr>
              <a:t>(simple autoencoder) takes the cover image produces an encoded image by concatenating the video latent representations.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pic>
        <p:nvPicPr>
          <p:cNvPr id="401" name="Google Shape;401;p55"/>
          <p:cNvPicPr preferRelativeResize="0"/>
          <p:nvPr/>
        </p:nvPicPr>
        <p:blipFill>
          <a:blip r:embed="rId3">
            <a:alphaModFix/>
          </a:blip>
          <a:stretch>
            <a:fillRect/>
          </a:stretch>
        </p:blipFill>
        <p:spPr>
          <a:xfrm>
            <a:off x="1548350" y="572702"/>
            <a:ext cx="6047299" cy="2801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6"/>
          <p:cNvSpPr txBox="1">
            <a:spLocks noGrp="1"/>
          </p:cNvSpPr>
          <p:nvPr>
            <p:ph type="title"/>
          </p:nvPr>
        </p:nvSpPr>
        <p:spPr>
          <a:xfrm>
            <a:off x="-68825" y="-31350"/>
            <a:ext cx="944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Proposed Method - 3D GAN version (Vid-in-Img-3D-GAN)</a:t>
            </a:r>
            <a:endParaRPr/>
          </a:p>
        </p:txBody>
      </p:sp>
      <p:sp>
        <p:nvSpPr>
          <p:cNvPr id="407" name="Google Shape;407;p56"/>
          <p:cNvSpPr txBox="1"/>
          <p:nvPr/>
        </p:nvSpPr>
        <p:spPr>
          <a:xfrm>
            <a:off x="3825050" y="690300"/>
            <a:ext cx="5371200" cy="4191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 res layer with convolutions that acts like temporal feature extractor. </a:t>
            </a:r>
            <a:endParaRPr/>
          </a:p>
          <a:p>
            <a:pPr marL="457200" lvl="0" indent="0" algn="l" rtl="0">
              <a:spcBef>
                <a:spcPts val="0"/>
              </a:spcBef>
              <a:spcAft>
                <a:spcPts val="0"/>
              </a:spcAft>
              <a:buNone/>
            </a:pPr>
            <a:endParaRPr>
              <a:solidFill>
                <a:srgbClr val="CC0000"/>
              </a:solidFill>
            </a:endParaRPr>
          </a:p>
          <a:p>
            <a:pPr marL="457200" lvl="0" indent="-317500" algn="l" rtl="0">
              <a:spcBef>
                <a:spcPts val="0"/>
              </a:spcBef>
              <a:spcAft>
                <a:spcPts val="0"/>
              </a:spcAft>
              <a:buSzPts val="1400"/>
              <a:buChar char="●"/>
            </a:pPr>
            <a:r>
              <a:rPr lang="en"/>
              <a:t>All the spatially channel activations are converted to temporal features.</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The main body of extractor is stack with 3D convolutions.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The output will be a 4D data with 3D temporal frames.</a:t>
            </a: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We introduce a video level and a frame level discriminator.</a:t>
            </a: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We also introduce a motion loss to maintain the temporal smoothness in the videos. (Compensation for RNN)</a:t>
            </a:r>
            <a:endParaRPr/>
          </a:p>
        </p:txBody>
      </p:sp>
      <p:pic>
        <p:nvPicPr>
          <p:cNvPr id="408" name="Google Shape;408;p56"/>
          <p:cNvPicPr preferRelativeResize="0"/>
          <p:nvPr/>
        </p:nvPicPr>
        <p:blipFill>
          <a:blip r:embed="rId3">
            <a:alphaModFix/>
          </a:blip>
          <a:stretch>
            <a:fillRect/>
          </a:stretch>
        </p:blipFill>
        <p:spPr>
          <a:xfrm>
            <a:off x="152400" y="490125"/>
            <a:ext cx="3361594" cy="46533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p:txBody>
      </p:sp>
      <p:sp>
        <p:nvSpPr>
          <p:cNvPr id="414" name="Google Shape;414;p57"/>
          <p:cNvSpPr txBox="1">
            <a:spLocks noGrp="1"/>
          </p:cNvSpPr>
          <p:nvPr>
            <p:ph type="body" idx="1"/>
          </p:nvPr>
        </p:nvSpPr>
        <p:spPr>
          <a:xfrm>
            <a:off x="2929050" y="984075"/>
            <a:ext cx="3892200" cy="477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First frame vs a later frame</a:t>
            </a:r>
            <a:endParaRPr/>
          </a:p>
        </p:txBody>
      </p:sp>
      <p:pic>
        <p:nvPicPr>
          <p:cNvPr id="415" name="Google Shape;415;p57"/>
          <p:cNvPicPr preferRelativeResize="0"/>
          <p:nvPr/>
        </p:nvPicPr>
        <p:blipFill>
          <a:blip r:embed="rId3">
            <a:alphaModFix/>
          </a:blip>
          <a:stretch>
            <a:fillRect/>
          </a:stretch>
        </p:blipFill>
        <p:spPr>
          <a:xfrm>
            <a:off x="186900" y="2533387"/>
            <a:ext cx="3728196" cy="1847775"/>
          </a:xfrm>
          <a:prstGeom prst="rect">
            <a:avLst/>
          </a:prstGeom>
          <a:noFill/>
          <a:ln>
            <a:noFill/>
          </a:ln>
        </p:spPr>
      </p:pic>
      <p:pic>
        <p:nvPicPr>
          <p:cNvPr id="416" name="Google Shape;416;p57"/>
          <p:cNvPicPr preferRelativeResize="0"/>
          <p:nvPr/>
        </p:nvPicPr>
        <p:blipFill>
          <a:blip r:embed="rId4">
            <a:alphaModFix/>
          </a:blip>
          <a:stretch>
            <a:fillRect/>
          </a:stretch>
        </p:blipFill>
        <p:spPr>
          <a:xfrm>
            <a:off x="5016375" y="2449275"/>
            <a:ext cx="3766450" cy="2030050"/>
          </a:xfrm>
          <a:prstGeom prst="rect">
            <a:avLst/>
          </a:prstGeom>
          <a:noFill/>
          <a:ln>
            <a:noFill/>
          </a:ln>
        </p:spPr>
      </p:pic>
      <p:sp>
        <p:nvSpPr>
          <p:cNvPr id="417" name="Google Shape;417;p57"/>
          <p:cNvSpPr txBox="1"/>
          <p:nvPr/>
        </p:nvSpPr>
        <p:spPr>
          <a:xfrm>
            <a:off x="6280325" y="1591900"/>
            <a:ext cx="1977000" cy="28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Vid-in-Img-3D-GAN</a:t>
            </a:r>
            <a:endParaRPr/>
          </a:p>
        </p:txBody>
      </p:sp>
      <p:sp>
        <p:nvSpPr>
          <p:cNvPr id="418" name="Google Shape;418;p57"/>
          <p:cNvSpPr txBox="1"/>
          <p:nvPr/>
        </p:nvSpPr>
        <p:spPr>
          <a:xfrm>
            <a:off x="1308800" y="1591900"/>
            <a:ext cx="1484400" cy="28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Vid-in-Img-RAN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p:txBody>
      </p:sp>
      <p:sp>
        <p:nvSpPr>
          <p:cNvPr id="424" name="Google Shape;424;p58"/>
          <p:cNvSpPr txBox="1">
            <a:spLocks noGrp="1"/>
          </p:cNvSpPr>
          <p:nvPr>
            <p:ph type="body" idx="1"/>
          </p:nvPr>
        </p:nvSpPr>
        <p:spPr>
          <a:xfrm>
            <a:off x="2714300" y="461375"/>
            <a:ext cx="5860800" cy="540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Histogram analysis to check pixel-level distortions</a:t>
            </a:r>
            <a:endParaRPr/>
          </a:p>
        </p:txBody>
      </p:sp>
      <p:pic>
        <p:nvPicPr>
          <p:cNvPr id="425" name="Google Shape;425;p58"/>
          <p:cNvPicPr preferRelativeResize="0"/>
          <p:nvPr/>
        </p:nvPicPr>
        <p:blipFill>
          <a:blip r:embed="rId3">
            <a:alphaModFix/>
          </a:blip>
          <a:stretch>
            <a:fillRect/>
          </a:stretch>
        </p:blipFill>
        <p:spPr>
          <a:xfrm>
            <a:off x="504500" y="1204625"/>
            <a:ext cx="3756432" cy="3820975"/>
          </a:xfrm>
          <a:prstGeom prst="rect">
            <a:avLst/>
          </a:prstGeom>
          <a:noFill/>
          <a:ln>
            <a:noFill/>
          </a:ln>
        </p:spPr>
      </p:pic>
      <p:pic>
        <p:nvPicPr>
          <p:cNvPr id="426" name="Google Shape;426;p58"/>
          <p:cNvPicPr preferRelativeResize="0"/>
          <p:nvPr/>
        </p:nvPicPr>
        <p:blipFill>
          <a:blip r:embed="rId4">
            <a:alphaModFix/>
          </a:blip>
          <a:stretch>
            <a:fillRect/>
          </a:stretch>
        </p:blipFill>
        <p:spPr>
          <a:xfrm>
            <a:off x="5076517" y="1204625"/>
            <a:ext cx="3798258" cy="37793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9"/>
          <p:cNvSpPr txBox="1">
            <a:spLocks noGrp="1"/>
          </p:cNvSpPr>
          <p:nvPr>
            <p:ph type="title"/>
          </p:nvPr>
        </p:nvSpPr>
        <p:spPr>
          <a:xfrm>
            <a:off x="173625" y="106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 Results</a:t>
            </a:r>
            <a:endParaRPr/>
          </a:p>
        </p:txBody>
      </p:sp>
      <p:sp>
        <p:nvSpPr>
          <p:cNvPr id="432" name="Google Shape;432;p59"/>
          <p:cNvSpPr txBox="1">
            <a:spLocks noGrp="1"/>
          </p:cNvSpPr>
          <p:nvPr>
            <p:ph type="body" idx="1"/>
          </p:nvPr>
        </p:nvSpPr>
        <p:spPr>
          <a:xfrm>
            <a:off x="1204196" y="919410"/>
            <a:ext cx="2001300" cy="30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Vid-in-Img-RAN</a:t>
            </a:r>
            <a:endParaRPr dirty="0"/>
          </a:p>
        </p:txBody>
      </p:sp>
      <p:sp>
        <p:nvSpPr>
          <p:cNvPr id="434" name="Google Shape;434;p59"/>
          <p:cNvSpPr txBox="1">
            <a:spLocks noGrp="1"/>
          </p:cNvSpPr>
          <p:nvPr>
            <p:ph type="body" idx="1"/>
          </p:nvPr>
        </p:nvSpPr>
        <p:spPr>
          <a:xfrm>
            <a:off x="6077075" y="945350"/>
            <a:ext cx="2352900" cy="30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Vid-in-Img-3D-GAN</a:t>
            </a:r>
            <a:endParaRPr/>
          </a:p>
        </p:txBody>
      </p:sp>
      <p:pic>
        <p:nvPicPr>
          <p:cNvPr id="9" name="Prediction1.avi">
            <a:hlinkClick r:id="" action="ppaction://media"/>
          </p:cNvPr>
          <p:cNvPicPr>
            <a:picLocks noRot="1" noChangeAspect="1"/>
          </p:cNvPicPr>
          <p:nvPr>
            <a:videoFile r:link="rId1"/>
          </p:nvPr>
        </p:nvPicPr>
        <p:blipFill>
          <a:blip r:embed="rId5"/>
          <a:stretch>
            <a:fillRect/>
          </a:stretch>
        </p:blipFill>
        <p:spPr>
          <a:xfrm>
            <a:off x="5629071" y="1372005"/>
            <a:ext cx="3054485" cy="3054485"/>
          </a:xfrm>
          <a:prstGeom prst="rect">
            <a:avLst/>
          </a:prstGeom>
        </p:spPr>
      </p:pic>
      <p:pic>
        <p:nvPicPr>
          <p:cNvPr id="10" name="Prediction14.avi">
            <a:hlinkClick r:id="" action="ppaction://media"/>
          </p:cNvPr>
          <p:cNvPicPr>
            <a:picLocks noRot="1" noChangeAspect="1"/>
          </p:cNvPicPr>
          <p:nvPr>
            <a:videoFile r:link="rId2"/>
          </p:nvPr>
        </p:nvPicPr>
        <p:blipFill>
          <a:blip r:embed="rId6"/>
          <a:stretch>
            <a:fillRect/>
          </a:stretch>
        </p:blipFill>
        <p:spPr>
          <a:xfrm>
            <a:off x="596632" y="1339580"/>
            <a:ext cx="3076777" cy="307677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p:cTn id="7" fill="hold" display="0">
                  <p:stCondLst>
                    <p:cond delay="indefinite"/>
                  </p:stCondLst>
                  <p:endCondLst>
                    <p:cond evt="onNext" delay="0">
                      <p:tgtEl>
                        <p:sldTgt/>
                      </p:tgtEl>
                    </p:cond>
                    <p:cond evt="onPrev" delay="0">
                      <p:tgtEl>
                        <p:sldTgt/>
                      </p:tgtEl>
                    </p:cond>
                  </p:endCondLst>
                </p:cTn>
                <p:tgtEl>
                  <p:spTgt spid="9"/>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video>
              <p:cMediaNode>
                <p:cTn id="13" fill="hold" display="0">
                  <p:stCondLst>
                    <p:cond delay="indefinite"/>
                  </p:stCondLst>
                  <p:endCondLst>
                    <p:cond evt="onNext" delay="0">
                      <p:tgtEl>
                        <p:sldTgt/>
                      </p:tgtEl>
                    </p:cond>
                    <p:cond evt="onPrev" delay="0">
                      <p:tgtEl>
                        <p:sldTgt/>
                      </p:tgtEl>
                    </p:cond>
                  </p:endCondLst>
                </p:cTn>
                <p:tgtEl>
                  <p:spTgt spid="10"/>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0"/>
          <p:cNvSpPr txBox="1">
            <a:spLocks noGrp="1"/>
          </p:cNvSpPr>
          <p:nvPr>
            <p:ph type="title"/>
          </p:nvPr>
        </p:nvSpPr>
        <p:spPr>
          <a:xfrm>
            <a:off x="97675" y="138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441" name="Google Shape;441;p60"/>
          <p:cNvSpPr txBox="1">
            <a:spLocks noGrp="1"/>
          </p:cNvSpPr>
          <p:nvPr>
            <p:ph type="body" idx="1"/>
          </p:nvPr>
        </p:nvSpPr>
        <p:spPr>
          <a:xfrm>
            <a:off x="311700" y="869575"/>
            <a:ext cx="8520600" cy="3838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Proposed 5 novel deep generative models that are end-to-end trainable for multimedia data hiding.</a:t>
            </a:r>
            <a:endParaRPr/>
          </a:p>
          <a:p>
            <a:pPr marL="457200" lvl="0" indent="-342900" algn="l" rtl="0">
              <a:spcBef>
                <a:spcPts val="0"/>
              </a:spcBef>
              <a:spcAft>
                <a:spcPts val="0"/>
              </a:spcAft>
              <a:buSzPts val="1800"/>
              <a:buChar char="●"/>
            </a:pPr>
            <a:r>
              <a:rPr lang="en"/>
              <a:t>Proposed a novel research area of hiding video in images.</a:t>
            </a:r>
            <a:endParaRPr/>
          </a:p>
          <a:p>
            <a:pPr marL="457200" lvl="0" indent="-342900" algn="l" rtl="0">
              <a:spcBef>
                <a:spcPts val="0"/>
              </a:spcBef>
              <a:spcAft>
                <a:spcPts val="0"/>
              </a:spcAft>
              <a:buSzPts val="1800"/>
              <a:buChar char="●"/>
            </a:pPr>
            <a:r>
              <a:rPr lang="en"/>
              <a:t>All the methods had a similar base structure but due to the modality of multimedia, they had their own unique requirements.</a:t>
            </a:r>
            <a:endParaRPr/>
          </a:p>
          <a:p>
            <a:pPr marL="457200" lvl="0" indent="-342900" algn="l" rtl="0">
              <a:spcBef>
                <a:spcPts val="0"/>
              </a:spcBef>
              <a:spcAft>
                <a:spcPts val="0"/>
              </a:spcAft>
              <a:buSzPts val="1800"/>
              <a:buChar char="●"/>
            </a:pPr>
            <a:r>
              <a:rPr lang="en"/>
              <a:t>All the models can be used for strategic purposes and can be adopted by ISRO for information security, data hiding and watermarking. </a:t>
            </a:r>
            <a:endParaRPr/>
          </a:p>
          <a:p>
            <a:pPr marL="457200" lvl="0" indent="-342900" algn="l" rtl="0">
              <a:spcBef>
                <a:spcPts val="0"/>
              </a:spcBef>
              <a:spcAft>
                <a:spcPts val="0"/>
              </a:spcAft>
              <a:buSzPts val="1800"/>
              <a:buChar char="●"/>
            </a:pPr>
            <a:r>
              <a:rPr lang="en"/>
              <a:t>Although the proposed models are for the application of data hiding, they are generic and can be directly adopted into applications like data privacy, 3D mesh model watermarking, data security, cryptography etc. </a:t>
            </a:r>
            <a:endParaRPr/>
          </a:p>
          <a:p>
            <a:pPr marL="457200" lvl="0" indent="-342900" algn="l" rtl="0">
              <a:spcBef>
                <a:spcPts val="0"/>
              </a:spcBef>
              <a:spcAft>
                <a:spcPts val="0"/>
              </a:spcAft>
              <a:buSzPts val="1800"/>
              <a:buChar char="●"/>
            </a:pPr>
            <a:r>
              <a:rPr lang="en"/>
              <a:t>This work is fully open-sourced for further academic improvements on this research. </a:t>
            </a:r>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1"/>
          <p:cNvSpPr txBox="1">
            <a:spLocks noGrp="1"/>
          </p:cNvSpPr>
          <p:nvPr>
            <p:ph type="title"/>
          </p:nvPr>
        </p:nvSpPr>
        <p:spPr>
          <a:xfrm>
            <a:off x="311700" y="134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Work</a:t>
            </a:r>
            <a:endParaRPr/>
          </a:p>
        </p:txBody>
      </p:sp>
      <p:sp>
        <p:nvSpPr>
          <p:cNvPr id="447" name="Google Shape;447;p61"/>
          <p:cNvSpPr txBox="1">
            <a:spLocks noGrp="1"/>
          </p:cNvSpPr>
          <p:nvPr>
            <p:ph type="body" idx="1"/>
          </p:nvPr>
        </p:nvSpPr>
        <p:spPr>
          <a:xfrm>
            <a:off x="311700" y="707025"/>
            <a:ext cx="8520600" cy="443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Improving the proposed video hiding techniques.</a:t>
            </a: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Exploring the applications like 3D mesh watermarking, audio watermarking, medical information, biometrics, and data privacy.</a:t>
            </a: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All the proposed methods are generic and can be directly adopted into mentioned applications with minimal architectural changes.</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Adopting deep learning ways may open new directions and ﬁnd interesting applications in the ﬁeld of Data Hiding.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7" descr="Picture4.png"/>
          <p:cNvPicPr preferRelativeResize="0"/>
          <p:nvPr/>
        </p:nvPicPr>
        <p:blipFill rotWithShape="1">
          <a:blip r:embed="rId3">
            <a:alphaModFix/>
          </a:blip>
          <a:srcRect/>
          <a:stretch/>
        </p:blipFill>
        <p:spPr>
          <a:xfrm>
            <a:off x="1067095" y="438150"/>
            <a:ext cx="7009800" cy="4267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2"/>
          <p:cNvSpPr txBox="1"/>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5200">
                <a:solidFill>
                  <a:srgbClr val="000000"/>
                </a:solidFill>
              </a:rPr>
              <a:t>Thank You</a:t>
            </a:r>
            <a:endParaRPr sz="5200">
              <a:solidFill>
                <a:srgbClr val="000000"/>
              </a:solidFill>
            </a:endParaRPr>
          </a:p>
        </p:txBody>
      </p:sp>
      <p:sp>
        <p:nvSpPr>
          <p:cNvPr id="453" name="Google Shape;453;p62"/>
          <p:cNvSpPr txBox="1"/>
          <p:nvPr/>
        </p:nvSpPr>
        <p:spPr>
          <a:xfrm>
            <a:off x="252919" y="2814670"/>
            <a:ext cx="8443194" cy="149792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u="sng" dirty="0">
                <a:solidFill>
                  <a:srgbClr val="595959"/>
                </a:solidFill>
              </a:rPr>
              <a:t>Any doubts ??</a:t>
            </a:r>
            <a:endParaRPr sz="2800" u="sng" dirty="0">
              <a:solidFill>
                <a:srgbClr val="595959"/>
              </a:solidFill>
            </a:endParaRPr>
          </a:p>
          <a:p>
            <a:pPr marL="0" lvl="0" indent="0" algn="ctr" rtl="0">
              <a:spcBef>
                <a:spcPts val="0"/>
              </a:spcBef>
              <a:spcAft>
                <a:spcPts val="0"/>
              </a:spcAft>
              <a:buNone/>
            </a:pPr>
            <a:r>
              <a:rPr lang="en" sz="2800" dirty="0" smtClean="0">
                <a:solidFill>
                  <a:srgbClr val="595959"/>
                </a:solidFill>
              </a:rPr>
              <a:t>(</a:t>
            </a:r>
            <a:r>
              <a:rPr lang="en" sz="2800" dirty="0" smtClean="0">
                <a:solidFill>
                  <a:srgbClr val="0097A7"/>
                </a:solidFill>
                <a:hlinkClick r:id="rId3"/>
              </a:rPr>
              <a:t>rohit_g@nrsc.gov.in</a:t>
            </a:r>
            <a:r>
              <a:rPr lang="en" sz="2800" dirty="0" smtClean="0">
                <a:solidFill>
                  <a:srgbClr val="595959"/>
                </a:solidFill>
              </a:rPr>
              <a:t>)</a:t>
            </a:r>
          </a:p>
          <a:p>
            <a:pPr algn="ctr"/>
            <a:r>
              <a:rPr lang="en-IN" sz="2800" dirty="0" smtClean="0">
                <a:solidFill>
                  <a:srgbClr val="595959"/>
                </a:solidFill>
              </a:rPr>
              <a:t>(</a:t>
            </a:r>
            <a:r>
              <a:rPr lang="en-IN" sz="2800" dirty="0" smtClean="0">
                <a:solidFill>
                  <a:srgbClr val="0097A7"/>
                </a:solidFill>
              </a:rPr>
              <a:t>deepak.mishra@iist.ac.in</a:t>
            </a:r>
            <a:r>
              <a:rPr lang="en-IN" sz="2800" dirty="0" smtClean="0">
                <a:solidFill>
                  <a:srgbClr val="595959"/>
                </a:solidFill>
              </a:rPr>
              <a:t>)</a:t>
            </a:r>
            <a:endParaRPr lang="en-IN" sz="2800" dirty="0" smtClean="0">
              <a:solidFill>
                <a:srgbClr val="595959"/>
              </a:solidFill>
            </a:endParaRPr>
          </a:p>
          <a:p>
            <a:pPr marL="0" lvl="0" indent="0" algn="ctr" rtl="0">
              <a:spcBef>
                <a:spcPts val="0"/>
              </a:spcBef>
              <a:spcAft>
                <a:spcPts val="0"/>
              </a:spcAft>
              <a:buNone/>
            </a:pPr>
            <a:endParaRPr sz="2800" dirty="0">
              <a:solidFill>
                <a:srgbClr val="595959"/>
              </a:solidFill>
            </a:endParaRPr>
          </a:p>
          <a:p>
            <a:pPr marL="0" lvl="0" indent="0" algn="ctr" rtl="0">
              <a:spcBef>
                <a:spcPts val="0"/>
              </a:spcBef>
              <a:spcAft>
                <a:spcPts val="0"/>
              </a:spcAft>
              <a:buNone/>
            </a:pPr>
            <a:endParaRPr sz="2800" u="sng" dirty="0">
              <a:solidFill>
                <a:srgbClr val="595959"/>
              </a:solidFill>
            </a:endParaRPr>
          </a:p>
          <a:p>
            <a:pPr marL="0" lvl="0" indent="0" algn="ctr" rtl="0">
              <a:spcBef>
                <a:spcPts val="0"/>
              </a:spcBef>
              <a:spcAft>
                <a:spcPts val="0"/>
              </a:spcAft>
              <a:buNone/>
            </a:pPr>
            <a:endParaRPr sz="2800" u="sng" dirty="0">
              <a:solidFill>
                <a:srgbClr val="595959"/>
              </a:solidFill>
            </a:endParaRPr>
          </a:p>
        </p:txBody>
      </p:sp>
      <p:pic>
        <p:nvPicPr>
          <p:cNvPr id="1026" name="Picture 2"/>
          <p:cNvPicPr>
            <a:picLocks noChangeAspect="1" noChangeArrowheads="1"/>
          </p:cNvPicPr>
          <p:nvPr/>
        </p:nvPicPr>
        <p:blipFill>
          <a:blip r:embed="rId4"/>
          <a:srcRect/>
          <a:stretch>
            <a:fillRect/>
          </a:stretch>
        </p:blipFill>
        <p:spPr bwMode="auto">
          <a:xfrm>
            <a:off x="0" y="168613"/>
            <a:ext cx="3379450" cy="1205883"/>
          </a:xfrm>
          <a:prstGeom prst="rect">
            <a:avLst/>
          </a:prstGeom>
          <a:noFill/>
          <a:ln w="9525">
            <a:noFill/>
            <a:miter lim="800000"/>
            <a:headEnd/>
            <a:tailEnd/>
          </a:ln>
        </p:spPr>
      </p:pic>
      <p:pic>
        <p:nvPicPr>
          <p:cNvPr id="1027" name="Picture 3"/>
          <p:cNvPicPr>
            <a:picLocks noChangeAspect="1" noChangeArrowheads="1"/>
          </p:cNvPicPr>
          <p:nvPr/>
        </p:nvPicPr>
        <p:blipFill>
          <a:blip r:embed="rId5"/>
          <a:srcRect/>
          <a:stretch>
            <a:fillRect/>
          </a:stretch>
        </p:blipFill>
        <p:spPr bwMode="auto">
          <a:xfrm>
            <a:off x="4020766" y="214442"/>
            <a:ext cx="2660414" cy="663883"/>
          </a:xfrm>
          <a:prstGeom prst="rect">
            <a:avLst/>
          </a:prstGeom>
          <a:noFill/>
          <a:ln w="9525">
            <a:noFill/>
            <a:miter lim="800000"/>
            <a:headEnd/>
            <a:tailEnd/>
          </a:ln>
        </p:spPr>
      </p:pic>
      <p:pic>
        <p:nvPicPr>
          <p:cNvPr id="1028" name="Picture 4"/>
          <p:cNvPicPr>
            <a:picLocks noChangeAspect="1" noChangeArrowheads="1"/>
          </p:cNvPicPr>
          <p:nvPr/>
        </p:nvPicPr>
        <p:blipFill>
          <a:blip r:embed="rId6"/>
          <a:srcRect/>
          <a:stretch>
            <a:fillRect/>
          </a:stretch>
        </p:blipFill>
        <p:spPr bwMode="auto">
          <a:xfrm>
            <a:off x="6681677" y="0"/>
            <a:ext cx="1906630" cy="1754728"/>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 Network (A classical variant of CNN)</a:t>
            </a:r>
            <a:endParaRPr/>
          </a:p>
        </p:txBody>
      </p:sp>
      <p:pic>
        <p:nvPicPr>
          <p:cNvPr id="85" name="Google Shape;85;p18"/>
          <p:cNvPicPr preferRelativeResize="0"/>
          <p:nvPr/>
        </p:nvPicPr>
        <p:blipFill rotWithShape="1">
          <a:blip r:embed="rId3">
            <a:alphaModFix/>
          </a:blip>
          <a:srcRect/>
          <a:stretch/>
        </p:blipFill>
        <p:spPr>
          <a:xfrm>
            <a:off x="311699" y="1612850"/>
            <a:ext cx="8243273" cy="2895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Autoencoder (another variant of CNN)</a:t>
            </a:r>
            <a:endParaRPr/>
          </a:p>
        </p:txBody>
      </p:sp>
      <p:pic>
        <p:nvPicPr>
          <p:cNvPr id="91" name="Google Shape;91;p19"/>
          <p:cNvPicPr preferRelativeResize="0"/>
          <p:nvPr/>
        </p:nvPicPr>
        <p:blipFill>
          <a:blip r:embed="rId3">
            <a:alphaModFix/>
          </a:blip>
          <a:stretch>
            <a:fillRect/>
          </a:stretch>
        </p:blipFill>
        <p:spPr>
          <a:xfrm>
            <a:off x="0" y="1701338"/>
            <a:ext cx="9144000" cy="3057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GANs : Generative Adversarial Networks</a:t>
            </a:r>
            <a:endParaRPr/>
          </a:p>
        </p:txBody>
      </p:sp>
      <p:sp>
        <p:nvSpPr>
          <p:cNvPr id="97" name="Google Shape;97;p20"/>
          <p:cNvSpPr txBox="1">
            <a:spLocks noGrp="1"/>
          </p:cNvSpPr>
          <p:nvPr>
            <p:ph type="body" idx="1"/>
          </p:nvPr>
        </p:nvSpPr>
        <p:spPr>
          <a:xfrm>
            <a:off x="851800" y="3401800"/>
            <a:ext cx="335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rgbClr val="000000"/>
                </a:solidFill>
              </a:rPr>
              <a:t>(Goodfellow et al, 2013 NIPS)</a:t>
            </a:r>
            <a:endParaRPr sz="1400">
              <a:solidFill>
                <a:srgbClr val="000000"/>
              </a:solidFill>
            </a:endParaRPr>
          </a:p>
        </p:txBody>
      </p:sp>
      <p:pic>
        <p:nvPicPr>
          <p:cNvPr id="98" name="Google Shape;98;p20"/>
          <p:cNvPicPr preferRelativeResize="0"/>
          <p:nvPr/>
        </p:nvPicPr>
        <p:blipFill>
          <a:blip r:embed="rId3">
            <a:alphaModFix/>
          </a:blip>
          <a:stretch>
            <a:fillRect/>
          </a:stretch>
        </p:blipFill>
        <p:spPr>
          <a:xfrm>
            <a:off x="4029625" y="3573402"/>
            <a:ext cx="5114375" cy="1570100"/>
          </a:xfrm>
          <a:prstGeom prst="rect">
            <a:avLst/>
          </a:prstGeom>
          <a:noFill/>
          <a:ln>
            <a:noFill/>
          </a:ln>
        </p:spPr>
      </p:pic>
      <p:pic>
        <p:nvPicPr>
          <p:cNvPr id="99" name="Google Shape;99;p20"/>
          <p:cNvPicPr preferRelativeResize="0"/>
          <p:nvPr/>
        </p:nvPicPr>
        <p:blipFill>
          <a:blip r:embed="rId4">
            <a:alphaModFix/>
          </a:blip>
          <a:stretch>
            <a:fillRect/>
          </a:stretch>
        </p:blipFill>
        <p:spPr>
          <a:xfrm>
            <a:off x="311700" y="1094870"/>
            <a:ext cx="4625400" cy="2306925"/>
          </a:xfrm>
          <a:prstGeom prst="rect">
            <a:avLst/>
          </a:prstGeom>
          <a:noFill/>
          <a:ln>
            <a:noFill/>
          </a:ln>
        </p:spPr>
      </p:pic>
      <p:sp>
        <p:nvSpPr>
          <p:cNvPr id="100" name="Google Shape;100;p20"/>
          <p:cNvSpPr txBox="1"/>
          <p:nvPr/>
        </p:nvSpPr>
        <p:spPr>
          <a:xfrm>
            <a:off x="4859575" y="1151275"/>
            <a:ext cx="4284300" cy="2307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Learning the data distribution in an adversarial way.</a:t>
            </a:r>
            <a:endParaRPr sz="1800"/>
          </a:p>
          <a:p>
            <a:pPr marL="457200" lvl="0" indent="-342900" algn="l" rtl="0">
              <a:spcBef>
                <a:spcPts val="0"/>
              </a:spcBef>
              <a:spcAft>
                <a:spcPts val="0"/>
              </a:spcAft>
              <a:buSzPts val="1800"/>
              <a:buChar char="●"/>
            </a:pPr>
            <a:r>
              <a:rPr lang="en" sz="1800"/>
              <a:t>No direct learning for generator.</a:t>
            </a:r>
            <a:endParaRPr sz="1800"/>
          </a:p>
          <a:p>
            <a:pPr marL="457200" lvl="0" indent="-342900" algn="l" rtl="0">
              <a:spcBef>
                <a:spcPts val="0"/>
              </a:spcBef>
              <a:spcAft>
                <a:spcPts val="0"/>
              </a:spcAft>
              <a:buSzPts val="1800"/>
              <a:buChar char="●"/>
            </a:pPr>
            <a:r>
              <a:rPr lang="en" sz="1800"/>
              <a:t>Gradients from discriminator to generator.</a:t>
            </a:r>
            <a:endParaRPr sz="1800"/>
          </a:p>
          <a:p>
            <a:pPr marL="457200" lvl="0" indent="-342900" algn="l" rtl="0">
              <a:spcBef>
                <a:spcPts val="0"/>
              </a:spcBef>
              <a:spcAft>
                <a:spcPts val="0"/>
              </a:spcAft>
              <a:buClr>
                <a:srgbClr val="FF0000"/>
              </a:buClr>
              <a:buSzPts val="1800"/>
              <a:buChar char="●"/>
            </a:pPr>
            <a:r>
              <a:rPr lang="en" sz="1800">
                <a:solidFill>
                  <a:srgbClr val="FF0000"/>
                </a:solidFill>
              </a:rPr>
              <a:t>Dying gradients (Mode collapse)</a:t>
            </a:r>
            <a:endParaRPr sz="180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183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Hiding </a:t>
            </a:r>
            <a:endParaRPr/>
          </a:p>
        </p:txBody>
      </p:sp>
      <p:sp>
        <p:nvSpPr>
          <p:cNvPr id="106" name="Google Shape;106;p21"/>
          <p:cNvSpPr txBox="1">
            <a:spLocks noGrp="1"/>
          </p:cNvSpPr>
          <p:nvPr>
            <p:ph type="body" idx="1"/>
          </p:nvPr>
        </p:nvSpPr>
        <p:spPr>
          <a:xfrm>
            <a:off x="1671188" y="756175"/>
            <a:ext cx="2079900" cy="481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351C75"/>
                </a:solidFill>
              </a:rPr>
              <a:t>Steganography</a:t>
            </a:r>
            <a:endParaRPr>
              <a:solidFill>
                <a:srgbClr val="351C75"/>
              </a:solidFill>
            </a:endParaRPr>
          </a:p>
        </p:txBody>
      </p:sp>
      <p:pic>
        <p:nvPicPr>
          <p:cNvPr id="107" name="Google Shape;107;p21"/>
          <p:cNvPicPr preferRelativeResize="0"/>
          <p:nvPr/>
        </p:nvPicPr>
        <p:blipFill>
          <a:blip r:embed="rId3">
            <a:alphaModFix/>
          </a:blip>
          <a:stretch>
            <a:fillRect/>
          </a:stretch>
        </p:blipFill>
        <p:spPr>
          <a:xfrm>
            <a:off x="341188" y="2707125"/>
            <a:ext cx="4537125" cy="1779800"/>
          </a:xfrm>
          <a:prstGeom prst="rect">
            <a:avLst/>
          </a:prstGeom>
          <a:noFill/>
          <a:ln>
            <a:noFill/>
          </a:ln>
        </p:spPr>
      </p:pic>
      <p:pic>
        <p:nvPicPr>
          <p:cNvPr id="108" name="Google Shape;108;p21"/>
          <p:cNvPicPr preferRelativeResize="0"/>
          <p:nvPr/>
        </p:nvPicPr>
        <p:blipFill>
          <a:blip r:embed="rId4">
            <a:alphaModFix/>
          </a:blip>
          <a:stretch>
            <a:fillRect/>
          </a:stretch>
        </p:blipFill>
        <p:spPr>
          <a:xfrm>
            <a:off x="5088350" y="1285250"/>
            <a:ext cx="3859503" cy="2573002"/>
          </a:xfrm>
          <a:prstGeom prst="rect">
            <a:avLst/>
          </a:prstGeom>
          <a:noFill/>
          <a:ln>
            <a:noFill/>
          </a:ln>
        </p:spPr>
      </p:pic>
      <p:sp>
        <p:nvSpPr>
          <p:cNvPr id="109" name="Google Shape;109;p21"/>
          <p:cNvSpPr txBox="1">
            <a:spLocks noGrp="1"/>
          </p:cNvSpPr>
          <p:nvPr>
            <p:ph type="body" idx="1"/>
          </p:nvPr>
        </p:nvSpPr>
        <p:spPr>
          <a:xfrm>
            <a:off x="6097825" y="756175"/>
            <a:ext cx="2079900" cy="481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351C75"/>
                </a:solidFill>
              </a:rPr>
              <a:t>Watermarking</a:t>
            </a:r>
            <a:endParaRPr>
              <a:solidFill>
                <a:srgbClr val="351C75"/>
              </a:solidFill>
            </a:endParaRPr>
          </a:p>
        </p:txBody>
      </p:sp>
      <p:sp>
        <p:nvSpPr>
          <p:cNvPr id="110" name="Google Shape;110;p21"/>
          <p:cNvSpPr txBox="1"/>
          <p:nvPr/>
        </p:nvSpPr>
        <p:spPr>
          <a:xfrm>
            <a:off x="1005075" y="4486925"/>
            <a:ext cx="2872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(Fei Fei Li et al, 2018 ECCV)</a:t>
            </a:r>
            <a:endParaRPr/>
          </a:p>
        </p:txBody>
      </p:sp>
      <p:sp>
        <p:nvSpPr>
          <p:cNvPr id="111" name="Google Shape;111;p21"/>
          <p:cNvSpPr txBox="1"/>
          <p:nvPr/>
        </p:nvSpPr>
        <p:spPr>
          <a:xfrm>
            <a:off x="239750" y="1318550"/>
            <a:ext cx="4740000" cy="130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The goal is secret communication between a sender and a receiver, while an adversary person cannot tell if the image contains any message.</a:t>
            </a:r>
            <a:endParaRPr sz="1800"/>
          </a:p>
        </p:txBody>
      </p:sp>
      <p:sp>
        <p:nvSpPr>
          <p:cNvPr id="112" name="Google Shape;112;p21"/>
          <p:cNvSpPr txBox="1"/>
          <p:nvPr/>
        </p:nvSpPr>
        <p:spPr>
          <a:xfrm>
            <a:off x="4979750" y="3905825"/>
            <a:ext cx="4076700" cy="11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The goal is to encode information robustly. Even though an adversary distorts the image, the receiver can extract the message.</a:t>
            </a:r>
            <a:endParaRPr sz="18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1878</Words>
  <Application>Microsoft Office PowerPoint</Application>
  <PresentationFormat>On-screen Show (16:9)</PresentationFormat>
  <Paragraphs>237</Paragraphs>
  <Slides>50</Slides>
  <Notes>50</Notes>
  <HiddenSlides>0</HiddenSlides>
  <MMClips>5</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Simple Light</vt:lpstr>
      <vt:lpstr>Information Hiding using Deep Generative Models</vt:lpstr>
      <vt:lpstr>Convolutional Neural Network</vt:lpstr>
      <vt:lpstr>Slide 3</vt:lpstr>
      <vt:lpstr>Slide 4</vt:lpstr>
      <vt:lpstr>Slide 5</vt:lpstr>
      <vt:lpstr>Classification Network (A classical variant of CNN)</vt:lpstr>
      <vt:lpstr>Autoencoder (another variant of CNN)</vt:lpstr>
      <vt:lpstr>GANs : Generative Adversarial Networks</vt:lpstr>
      <vt:lpstr>Data Hiding </vt:lpstr>
      <vt:lpstr>Traditional Data hiding</vt:lpstr>
      <vt:lpstr>Data hiding using Deep Learning</vt:lpstr>
      <vt:lpstr>Hiding Image in Image</vt:lpstr>
      <vt:lpstr>Watermarking</vt:lpstr>
      <vt:lpstr>Proposed Method</vt:lpstr>
      <vt:lpstr>Training of WM-GAN: Stage 1</vt:lpstr>
      <vt:lpstr>Training of WM-GAN: Stage 2</vt:lpstr>
      <vt:lpstr>Contributions to the watermarking society</vt:lpstr>
      <vt:lpstr>Steganography</vt:lpstr>
      <vt:lpstr>Proposed Method</vt:lpstr>
      <vt:lpstr>Training of HD-VAE-GAN: Stage 1</vt:lpstr>
      <vt:lpstr>Training of HD-VAE-GAN: Stage 1</vt:lpstr>
      <vt:lpstr>Training of HD-VAE-GAN: Stage 2</vt:lpstr>
      <vt:lpstr>Contributions to the steganography society</vt:lpstr>
      <vt:lpstr>Experiment</vt:lpstr>
      <vt:lpstr>Experiment</vt:lpstr>
      <vt:lpstr>Analysis</vt:lpstr>
      <vt:lpstr>Analysis</vt:lpstr>
      <vt:lpstr>Visual samples</vt:lpstr>
      <vt:lpstr>Hiding Audio in Image</vt:lpstr>
      <vt:lpstr>Proposed Method</vt:lpstr>
      <vt:lpstr>Training of HD-VAE-GAN: Stage 2</vt:lpstr>
      <vt:lpstr>Experiment</vt:lpstr>
      <vt:lpstr>Experiment</vt:lpstr>
      <vt:lpstr>Experiment</vt:lpstr>
      <vt:lpstr>Visual and audio sample</vt:lpstr>
      <vt:lpstr>Hiding Video in Image</vt:lpstr>
      <vt:lpstr>Introduction</vt:lpstr>
      <vt:lpstr>Proposed Method - RNN version (Vid-in-Img-RAN)</vt:lpstr>
      <vt:lpstr>Proposed Method - RNN version (Vid-in-Img-RAN)</vt:lpstr>
      <vt:lpstr>Proposed Method - RNN version (Vid-in-Img-RAN)</vt:lpstr>
      <vt:lpstr>Proposed Method - RNN version (Vid-in-Img-RAN)</vt:lpstr>
      <vt:lpstr>Drawback</vt:lpstr>
      <vt:lpstr>Proposed Method - 3D GAN version (Vid-in-Img-3D-GAN)</vt:lpstr>
      <vt:lpstr>Proposed Method - 3D GAN version (Vid-in-Img-3D-GAN)</vt:lpstr>
      <vt:lpstr>Analysis</vt:lpstr>
      <vt:lpstr>Analysis</vt:lpstr>
      <vt:lpstr>Visual Results</vt:lpstr>
      <vt:lpstr>Conclusion</vt:lpstr>
      <vt:lpstr>Future Work</vt:lpstr>
      <vt:lpstr>Slide 50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Hiding using Deep Generative Models</dc:title>
  <cp:lastModifiedBy>VR LAB PC5</cp:lastModifiedBy>
  <cp:revision>3</cp:revision>
  <dcterms:modified xsi:type="dcterms:W3CDTF">2019-11-01T06:08:45Z</dcterms:modified>
</cp:coreProperties>
</file>